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9"/>
  </p:notesMasterIdLst>
  <p:sldIdLst>
    <p:sldId id="257" r:id="rId4"/>
    <p:sldId id="258" r:id="rId5"/>
    <p:sldId id="259" r:id="rId6"/>
    <p:sldId id="261" r:id="rId7"/>
    <p:sldId id="267" r:id="rId8"/>
    <p:sldId id="268" r:id="rId9"/>
    <p:sldId id="270" r:id="rId10"/>
    <p:sldId id="266" r:id="rId11"/>
    <p:sldId id="263" r:id="rId12"/>
    <p:sldId id="272" r:id="rId13"/>
    <p:sldId id="273" r:id="rId14"/>
    <p:sldId id="274" r:id="rId15"/>
    <p:sldId id="275" r:id="rId16"/>
    <p:sldId id="276" r:id="rId17"/>
    <p:sldId id="277" r:id="rId18"/>
  </p:sldIdLst>
  <p:sldSz cx="9144000" cy="5143500" type="screen16x9"/>
  <p:notesSz cx="6858000" cy="9144000"/>
  <p:embeddedFontLst>
    <p:embeddedFont>
      <p:font typeface="Dosis" panose="020B0604020202020204" charset="0"/>
      <p:regular r:id="rId20"/>
      <p:bold r:id="rId21"/>
    </p:embeddedFont>
    <p:embeddedFont>
      <p:font typeface="Segoe UI" panose="020B0502040204020203" pitchFamily="34" charset="0"/>
      <p:regular r:id="rId22"/>
      <p:bold r:id="rId23"/>
      <p:italic r:id="rId24"/>
      <p:boldItalic r:id="rId25"/>
    </p:embeddedFont>
    <p:embeddedFont>
      <p:font typeface="Roboto Black" panose="020B0604020202020204" charset="0"/>
      <p:bold r:id="rId26"/>
      <p:boldItalic r:id="rId27"/>
    </p:embeddedFont>
    <p:embeddedFont>
      <p:font typeface="Roboto" panose="020B0604020202020204" charset="0"/>
      <p:regular r:id="rId28"/>
      <p:bold r:id="rId29"/>
      <p:italic r:id="rId30"/>
      <p:boldItalic r:id="rId31"/>
    </p:embeddedFont>
    <p:embeddedFont>
      <p:font typeface="Roboto Thin"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3823471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6583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70552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22800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19025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57608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87017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9265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46966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95959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1457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699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56122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8266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88319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69999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3.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dirty="0" smtClean="0">
                <a:solidFill>
                  <a:schemeClr val="lt1"/>
                </a:solidFill>
                <a:latin typeface="Roboto Black"/>
                <a:ea typeface="Roboto Black"/>
                <a:cs typeface="Roboto Black"/>
                <a:sym typeface="Roboto Black"/>
              </a:rPr>
              <a:t>Warby Parker</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Brent Johnstone</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July 31, 2018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smtClean="0">
                <a:solidFill>
                  <a:schemeClr val="lt1"/>
                </a:solidFill>
                <a:latin typeface="Roboto Black"/>
                <a:ea typeface="Roboto Black"/>
                <a:cs typeface="Roboto Black"/>
                <a:sym typeface="Roboto Black"/>
              </a:rPr>
              <a:t>Home Try On Funnel</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41634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Home Try On Funnel Table</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798288" y="1201325"/>
            <a:ext cx="3251712" cy="3296400"/>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 SELECT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FROM quiz AS 'q'</a:t>
            </a:r>
          </a:p>
          <a:p>
            <a:pPr lvl="0">
              <a:buSzPts val="900"/>
            </a:pPr>
            <a:r>
              <a:rPr lang="en-US" sz="900" dirty="0">
                <a:latin typeface="Courier New"/>
                <a:ea typeface="Courier New"/>
                <a:cs typeface="Courier New"/>
                <a:sym typeface="Courier New"/>
              </a:rPr>
              <a:t> 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AS 'h'</a:t>
            </a:r>
          </a:p>
          <a:p>
            <a:pPr lvl="0">
              <a:buSzPts val="9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 LEFT JOIN purchase AS </a:t>
            </a:r>
            <a:r>
              <a:rPr lang="en-US" sz="900" dirty="0" err="1">
                <a:latin typeface="Courier New"/>
                <a:ea typeface="Courier New"/>
                <a:cs typeface="Courier New"/>
                <a:sym typeface="Courier New"/>
              </a:rPr>
              <a:t>'p</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p.user_id</a:t>
            </a:r>
            <a:endParaRPr lang="en-US"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 LIMIT 10; </a:t>
            </a:r>
          </a:p>
          <a:p>
            <a:pPr lvl="0">
              <a:buSzPts val="900"/>
            </a:pPr>
            <a:r>
              <a:rPr lang="en-US" sz="900" dirty="0">
                <a:latin typeface="Courier New"/>
                <a:ea typeface="Courier New"/>
                <a:cs typeface="Courier New"/>
                <a:sym typeface="Courier New"/>
              </a:rPr>
              <a:t> </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5620314" cy="84060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Here is a sample of 10 rows from a table join that shows all users that took the quiz and of those, identifies those that tried the product in house (and how many pairs they were given), and identifies which made purchases. </a:t>
            </a:r>
            <a:endParaRPr sz="1200" b="0" i="0" u="none" strike="noStrike" cap="none" dirty="0">
              <a:solidFill>
                <a:srgbClr val="000000"/>
              </a:solidFill>
              <a:latin typeface="Roboto"/>
              <a:ea typeface="Roboto"/>
              <a:cs typeface="Roboto"/>
              <a:sym typeface="Roboto"/>
            </a:endParaRPr>
          </a:p>
        </p:txBody>
      </p:sp>
      <p:sp>
        <p:nvSpPr>
          <p:cNvPr id="6" name="Rectangle 1"/>
          <p:cNvSpPr>
            <a:spLocks noChangeArrowheads="1"/>
          </p:cNvSpPr>
          <p:nvPr/>
        </p:nvSpPr>
        <p:spPr bwMode="auto">
          <a:xfrm>
            <a:off x="177974" y="1726979"/>
            <a:ext cx="142957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571597163"/>
              </p:ext>
            </p:extLst>
          </p:nvPr>
        </p:nvGraphicFramePr>
        <p:xfrm>
          <a:off x="177973" y="2041931"/>
          <a:ext cx="5606139" cy="2455794"/>
        </p:xfrm>
        <a:graphic>
          <a:graphicData uri="http://schemas.openxmlformats.org/drawingml/2006/table">
            <a:tbl>
              <a:tblPr/>
              <a:tblGrid>
                <a:gridCol w="2125746"/>
                <a:gridCol w="857693"/>
                <a:gridCol w="935665"/>
                <a:gridCol w="1687035"/>
              </a:tblGrid>
              <a:tr h="223254">
                <a:tc>
                  <a:txBody>
                    <a:bodyPr/>
                    <a:lstStyle/>
                    <a:p>
                      <a:pPr algn="ctr"/>
                      <a:r>
                        <a:rPr lang="en-US" sz="800" dirty="0" err="1">
                          <a:solidFill>
                            <a:srgbClr val="292929"/>
                          </a:solidFill>
                          <a:effectLst/>
                        </a:rPr>
                        <a:t>user_id</a:t>
                      </a:r>
                      <a:endParaRPr lang="en-US" sz="800" dirty="0">
                        <a:solidFill>
                          <a:srgbClr val="292929"/>
                        </a:solidFill>
                        <a:effectLst/>
                      </a:endParaRP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800">
                          <a:solidFill>
                            <a:srgbClr val="292929"/>
                          </a:solidFill>
                          <a:effectLst/>
                        </a:rPr>
                        <a:t>is_home_try_on</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800">
                          <a:solidFill>
                            <a:srgbClr val="292929"/>
                          </a:solidFill>
                          <a:effectLst/>
                        </a:rPr>
                        <a:t>number_of_pairs</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800">
                          <a:solidFill>
                            <a:srgbClr val="292929"/>
                          </a:solidFill>
                          <a:effectLst/>
                        </a:rPr>
                        <a:t>is_purchase</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223254">
                <a:tc>
                  <a:txBody>
                    <a:bodyPr/>
                    <a:lstStyle/>
                    <a:p>
                      <a:pPr algn="ctr"/>
                      <a:r>
                        <a:rPr lang="en-US" sz="800">
                          <a:solidFill>
                            <a:srgbClr val="525252"/>
                          </a:solidFill>
                          <a:effectLst/>
                        </a:rPr>
                        <a:t>4e8118dc-bb3d-49bf-85fc-cca8d83232ac</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1</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3 pairs</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0</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23254">
                <a:tc>
                  <a:txBody>
                    <a:bodyPr/>
                    <a:lstStyle/>
                    <a:p>
                      <a:pPr algn="ctr"/>
                      <a:r>
                        <a:rPr lang="en-US" sz="800">
                          <a:solidFill>
                            <a:srgbClr val="525252"/>
                          </a:solidFill>
                          <a:effectLst/>
                        </a:rPr>
                        <a:t>291f1cca-e507-48be-b063-002b14906468</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1</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3 pairs</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1</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23254">
                <a:tc>
                  <a:txBody>
                    <a:bodyPr/>
                    <a:lstStyle/>
                    <a:p>
                      <a:pPr algn="ctr"/>
                      <a:r>
                        <a:rPr lang="en-US" sz="800">
                          <a:solidFill>
                            <a:srgbClr val="525252"/>
                          </a:solidFill>
                          <a:effectLst/>
                        </a:rPr>
                        <a:t>75122300-0736-4087-b6d8-c0c5373a1a04</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0</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endParaRPr lang="en-US" sz="800">
                        <a:solidFill>
                          <a:srgbClr val="525252"/>
                        </a:solidFill>
                        <a:effectLst/>
                      </a:endParaRP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0</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23254">
                <a:tc>
                  <a:txBody>
                    <a:bodyPr/>
                    <a:lstStyle/>
                    <a:p>
                      <a:pPr algn="ctr"/>
                      <a:r>
                        <a:rPr lang="en-US" sz="800">
                          <a:solidFill>
                            <a:srgbClr val="525252"/>
                          </a:solidFill>
                          <a:effectLst/>
                        </a:rPr>
                        <a:t>75bc6ebd-40cd-4e1d-a301-27ddd93b12e2</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1</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5 pairs</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0</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23254">
                <a:tc>
                  <a:txBody>
                    <a:bodyPr/>
                    <a:lstStyle/>
                    <a:p>
                      <a:pPr algn="ctr"/>
                      <a:r>
                        <a:rPr lang="en-US" sz="800">
                          <a:solidFill>
                            <a:srgbClr val="525252"/>
                          </a:solidFill>
                          <a:effectLst/>
                        </a:rPr>
                        <a:t>ce965c4d-7a2b-4db6-9847-601747fa7812</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1</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3 pairs</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1</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23254">
                <a:tc>
                  <a:txBody>
                    <a:bodyPr/>
                    <a:lstStyle/>
                    <a:p>
                      <a:pPr algn="ctr"/>
                      <a:r>
                        <a:rPr lang="en-US" sz="800">
                          <a:solidFill>
                            <a:srgbClr val="525252"/>
                          </a:solidFill>
                          <a:effectLst/>
                        </a:rPr>
                        <a:t>28867d12-27a6-4e6a-a5fb-8bb5440117ae</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1</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5 pairs</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1</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23254">
                <a:tc>
                  <a:txBody>
                    <a:bodyPr/>
                    <a:lstStyle/>
                    <a:p>
                      <a:pPr algn="ctr"/>
                      <a:r>
                        <a:rPr lang="en-US" sz="800">
                          <a:solidFill>
                            <a:srgbClr val="525252"/>
                          </a:solidFill>
                          <a:effectLst/>
                        </a:rPr>
                        <a:t>5a7a7e13-fbcf-46e4-9093-79799649d6c5</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0</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endParaRPr lang="en-US" sz="800">
                        <a:solidFill>
                          <a:srgbClr val="525252"/>
                        </a:solidFill>
                        <a:effectLst/>
                      </a:endParaRP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0</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23254">
                <a:tc>
                  <a:txBody>
                    <a:bodyPr/>
                    <a:lstStyle/>
                    <a:p>
                      <a:pPr algn="ctr"/>
                      <a:r>
                        <a:rPr lang="en-US" sz="800">
                          <a:solidFill>
                            <a:srgbClr val="525252"/>
                          </a:solidFill>
                          <a:effectLst/>
                        </a:rPr>
                        <a:t>0143cb8b-bb81-4916-9750-ce956c9f9bd9</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0</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endParaRPr lang="en-US" sz="800">
                        <a:solidFill>
                          <a:srgbClr val="525252"/>
                        </a:solidFill>
                        <a:effectLst/>
                      </a:endParaRP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0</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23254">
                <a:tc>
                  <a:txBody>
                    <a:bodyPr/>
                    <a:lstStyle/>
                    <a:p>
                      <a:pPr algn="ctr"/>
                      <a:r>
                        <a:rPr lang="en-US" sz="800">
                          <a:solidFill>
                            <a:srgbClr val="525252"/>
                          </a:solidFill>
                          <a:effectLst/>
                        </a:rPr>
                        <a:t>a4ccc1b3-cbb6-449c-b7a5-03af42c97433</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1</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5 pairs</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0</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23254">
                <a:tc>
                  <a:txBody>
                    <a:bodyPr/>
                    <a:lstStyle/>
                    <a:p>
                      <a:pPr algn="ctr"/>
                      <a:r>
                        <a:rPr lang="en-US" sz="800">
                          <a:solidFill>
                            <a:srgbClr val="525252"/>
                          </a:solidFill>
                          <a:effectLst/>
                        </a:rPr>
                        <a:t>b1dded76-cd60-4222-82cb-f6d464104298</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1</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3 pairs</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0</a:t>
                      </a:r>
                    </a:p>
                  </a:txBody>
                  <a:tcPr marL="54807" marR="54807" marT="27403" marB="27403"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4112685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Conversion Rate Analysis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798288" y="1201325"/>
            <a:ext cx="3251712" cy="3002080"/>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 WITH funnel as (</a:t>
            </a:r>
          </a:p>
          <a:p>
            <a:pPr lvl="0">
              <a:buSzPts val="900"/>
            </a:pPr>
            <a:r>
              <a:rPr lang="en-US" sz="900" dirty="0">
                <a:latin typeface="Courier New"/>
                <a:ea typeface="Courier New"/>
                <a:cs typeface="Courier New"/>
                <a:sym typeface="Courier New"/>
              </a:rPr>
              <a:t> SELECT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FROM quiz AS 'q'</a:t>
            </a:r>
          </a:p>
          <a:p>
            <a:pPr lvl="0">
              <a:buSzPts val="900"/>
            </a:pPr>
            <a:r>
              <a:rPr lang="en-US" sz="900" dirty="0">
                <a:latin typeface="Courier New"/>
                <a:ea typeface="Courier New"/>
                <a:cs typeface="Courier New"/>
                <a:sym typeface="Courier New"/>
              </a:rPr>
              <a:t> 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AS 'h'</a:t>
            </a:r>
          </a:p>
          <a:p>
            <a:pPr lvl="0">
              <a:buSzPts val="9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 LEFT JOIN purchase AS </a:t>
            </a:r>
            <a:r>
              <a:rPr lang="en-US" sz="900" dirty="0" err="1">
                <a:latin typeface="Courier New"/>
                <a:ea typeface="Courier New"/>
                <a:cs typeface="Courier New"/>
                <a:sym typeface="Courier New"/>
              </a:rPr>
              <a:t>'p</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SELECT COUNT(*) AS '</a:t>
            </a:r>
            <a:r>
              <a:rPr lang="en-US" sz="900" dirty="0" err="1">
                <a:latin typeface="Courier New"/>
                <a:ea typeface="Courier New"/>
                <a:cs typeface="Courier New"/>
                <a:sym typeface="Courier New"/>
              </a:rPr>
              <a:t>num_quizzed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SUM(</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num_tried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SUM(</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num_purchased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1.0*SUM(</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)/COUNT(</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conversion_rate</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1.0*SUM(</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)/COUNT(</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quiz_to_tried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1.0*SUM(</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)/SUM(</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tried_to_purchase</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FROM funnel; </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5620314" cy="300208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Using the Home Try On Funnel Data, we can run some metrics that identify conversion trends, both overall and from stage to stage (see query to the right).  The output shows that of 1000 quizzed, 750 tried the product in-house, leading to 495 purchases.  This is an overall conversion rate of 49.5% for any user that took the quiz.  We found that 75% of those that took the quiz tried the product in house and 66% of those that tried the product decided to make a purchase – so the percentage moving from trial to purchase is lower than moving from quiz to trial, indicating that the company may want to investigate what is impacting purchasing among those that did trials.</a:t>
            </a:r>
            <a:endParaRPr sz="1200" b="0" i="0" u="none" strike="noStrike" cap="none" dirty="0">
              <a:solidFill>
                <a:srgbClr val="000000"/>
              </a:solidFill>
              <a:latin typeface="Roboto"/>
              <a:ea typeface="Roboto"/>
              <a:cs typeface="Roboto"/>
              <a:sym typeface="Roboto"/>
            </a:endParaRPr>
          </a:p>
        </p:txBody>
      </p:sp>
      <p:sp>
        <p:nvSpPr>
          <p:cNvPr id="6" name="Rectangle 1"/>
          <p:cNvSpPr>
            <a:spLocks noChangeArrowheads="1"/>
          </p:cNvSpPr>
          <p:nvPr/>
        </p:nvSpPr>
        <p:spPr bwMode="auto">
          <a:xfrm>
            <a:off x="177974" y="1726979"/>
            <a:ext cx="142957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65597193"/>
              </p:ext>
            </p:extLst>
          </p:nvPr>
        </p:nvGraphicFramePr>
        <p:xfrm>
          <a:off x="237470" y="4203405"/>
          <a:ext cx="8812530" cy="487680"/>
        </p:xfrm>
        <a:graphic>
          <a:graphicData uri="http://schemas.openxmlformats.org/drawingml/2006/table">
            <a:tbl>
              <a:tblPr/>
              <a:tblGrid>
                <a:gridCol w="1371600"/>
                <a:gridCol w="1154430"/>
                <a:gridCol w="1588770"/>
                <a:gridCol w="1588770"/>
                <a:gridCol w="1371600"/>
                <a:gridCol w="1737360"/>
              </a:tblGrid>
              <a:tr h="0">
                <a:tc>
                  <a:txBody>
                    <a:bodyPr/>
                    <a:lstStyle/>
                    <a:p>
                      <a:pPr algn="ctr"/>
                      <a:r>
                        <a:rPr lang="en-US" sz="1000" dirty="0" err="1">
                          <a:solidFill>
                            <a:srgbClr val="292929"/>
                          </a:solidFill>
                          <a:effectLst/>
                        </a:rPr>
                        <a:t>num_quizzed</a:t>
                      </a:r>
                      <a:endParaRPr lang="en-US" sz="1000" dirty="0">
                        <a:solidFill>
                          <a:srgbClr val="292929"/>
                        </a:solidFill>
                        <a:effectLst/>
                      </a:endParaRP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000">
                          <a:solidFill>
                            <a:srgbClr val="292929"/>
                          </a:solidFill>
                          <a:effectLst/>
                        </a:rPr>
                        <a:t>num_tried</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000">
                          <a:solidFill>
                            <a:srgbClr val="292929"/>
                          </a:solidFill>
                          <a:effectLst/>
                        </a:rPr>
                        <a:t>num_purchased</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000" dirty="0" err="1">
                          <a:solidFill>
                            <a:srgbClr val="292929"/>
                          </a:solidFill>
                          <a:effectLst/>
                        </a:rPr>
                        <a:t>conversion_rate</a:t>
                      </a:r>
                      <a:endParaRPr lang="en-US" sz="1000" dirty="0">
                        <a:solidFill>
                          <a:srgbClr val="292929"/>
                        </a:solidFill>
                        <a:effectLst/>
                      </a:endParaRP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000">
                          <a:solidFill>
                            <a:srgbClr val="292929"/>
                          </a:solidFill>
                          <a:effectLst/>
                        </a:rPr>
                        <a:t>quiz_to_tried</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000">
                          <a:solidFill>
                            <a:srgbClr val="292929"/>
                          </a:solidFill>
                          <a:effectLst/>
                        </a:rPr>
                        <a:t>tried_to_purchase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0">
                <a:tc>
                  <a:txBody>
                    <a:bodyPr/>
                    <a:lstStyle/>
                    <a:p>
                      <a:pPr algn="ctr"/>
                      <a:r>
                        <a:rPr lang="en-US" sz="1000">
                          <a:solidFill>
                            <a:srgbClr val="525252"/>
                          </a:solidFill>
                          <a:effectLst/>
                        </a:rPr>
                        <a:t>1000</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750</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495</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0.495</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0.75</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dirty="0">
                          <a:solidFill>
                            <a:srgbClr val="525252"/>
                          </a:solidFill>
                          <a:effectLst/>
                        </a:rPr>
                        <a:t>0.66</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190169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A/B Testing Analysis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798288" y="1201325"/>
            <a:ext cx="3251712" cy="3002080"/>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 WITH funnel as (</a:t>
            </a:r>
          </a:p>
          <a:p>
            <a:pPr lvl="0">
              <a:buSzPts val="900"/>
            </a:pPr>
            <a:r>
              <a:rPr lang="en-US" sz="900" dirty="0">
                <a:latin typeface="Courier New"/>
                <a:ea typeface="Courier New"/>
                <a:cs typeface="Courier New"/>
                <a:sym typeface="Courier New"/>
              </a:rPr>
              <a:t> SELECT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FROM quiz AS 'q'</a:t>
            </a:r>
          </a:p>
          <a:p>
            <a:pPr lvl="0">
              <a:buSzPts val="900"/>
            </a:pPr>
            <a:r>
              <a:rPr lang="en-US" sz="900" dirty="0">
                <a:latin typeface="Courier New"/>
                <a:ea typeface="Courier New"/>
                <a:cs typeface="Courier New"/>
                <a:sym typeface="Courier New"/>
              </a:rPr>
              <a:t> 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AS 'h'</a:t>
            </a:r>
          </a:p>
          <a:p>
            <a:pPr lvl="0">
              <a:buSzPts val="9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 LEFT JOIN purchase AS </a:t>
            </a:r>
            <a:r>
              <a:rPr lang="en-US" sz="900" dirty="0" err="1">
                <a:latin typeface="Courier New"/>
                <a:ea typeface="Courier New"/>
                <a:cs typeface="Courier New"/>
                <a:sym typeface="Courier New"/>
              </a:rPr>
              <a:t>'p</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SUM(</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num_tried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SUM(</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num_purchased</a:t>
            </a:r>
            <a:r>
              <a:rPr lang="en-US" sz="900" dirty="0">
                <a:latin typeface="Courier New"/>
                <a:ea typeface="Courier New"/>
                <a:cs typeface="Courier New"/>
                <a:sym typeface="Courier New"/>
              </a:rPr>
              <a:t>',</a:t>
            </a:r>
          </a:p>
          <a:p>
            <a:pPr lvl="0">
              <a:buSzPts val="900"/>
            </a:pPr>
            <a:r>
              <a:rPr lang="en-US" sz="900" dirty="0" smtClean="0">
                <a:latin typeface="Courier New"/>
                <a:ea typeface="Courier New"/>
                <a:cs typeface="Courier New"/>
                <a:sym typeface="Courier New"/>
              </a:rPr>
              <a:t>ROUND(1.0*SUM(</a:t>
            </a:r>
            <a:r>
              <a:rPr lang="en-US" sz="900" dirty="0" err="1" smtClean="0">
                <a:latin typeface="Courier New"/>
                <a:ea typeface="Courier New"/>
                <a:cs typeface="Courier New"/>
                <a:sym typeface="Courier New"/>
              </a:rPr>
              <a:t>is_purchase</a:t>
            </a:r>
            <a:r>
              <a:rPr lang="en-US" sz="900" dirty="0">
                <a:latin typeface="Courier New"/>
                <a:ea typeface="Courier New"/>
                <a:cs typeface="Courier New"/>
                <a:sym typeface="Courier New"/>
              </a:rPr>
              <a:t>)/SUM(</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),2) AS '</a:t>
            </a:r>
            <a:r>
              <a:rPr lang="en-US" sz="900" dirty="0" err="1">
                <a:latin typeface="Courier New"/>
                <a:ea typeface="Courier New"/>
                <a:cs typeface="Courier New"/>
                <a:sym typeface="Courier New"/>
              </a:rPr>
              <a:t>tried_to_purchase</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FROM funnel</a:t>
            </a:r>
          </a:p>
          <a:p>
            <a:pPr lvl="0">
              <a:buSzPts val="900"/>
            </a:pPr>
            <a:r>
              <a:rPr lang="en-US" sz="900" dirty="0">
                <a:latin typeface="Courier New"/>
                <a:ea typeface="Courier New"/>
                <a:cs typeface="Courier New"/>
                <a:sym typeface="Courier New"/>
              </a:rPr>
              <a:t> WHERE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 IS NOT NULL</a:t>
            </a:r>
          </a:p>
          <a:p>
            <a:pPr lvl="0">
              <a:buSzPts val="9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number_of_pairs</a:t>
            </a:r>
            <a:r>
              <a:rPr lang="en-US" sz="900" dirty="0">
                <a:latin typeface="Courier New"/>
                <a:ea typeface="Courier New"/>
                <a:cs typeface="Courier New"/>
                <a:sym typeface="Courier New"/>
              </a:rPr>
              <a:t>;</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5620314" cy="300208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Digging deeper into the Home Try On Funnel, we can see the impact of providing users with 5 pairs vs. 3 pairs.  It turns out that between similar sample sizes (379 who tried 3 pairs vs. 371 who tried 5 pairs), a considerably higher conversion rate was achieved among those users who tried 5 pairs – nearly 80% (79%) vs. 53%.  This is an indication that the company would be best served by offering its customers 5 pairs to try in an effort to increase overall conversion rate.  At 80%, that conversion rate from trial to purchase is higher than the percentage that move from the quiz to a trial.</a:t>
            </a:r>
            <a:endParaRPr sz="1200" b="0" i="0" u="none" strike="noStrike" cap="none" dirty="0">
              <a:solidFill>
                <a:srgbClr val="000000"/>
              </a:solidFill>
              <a:latin typeface="Roboto"/>
              <a:ea typeface="Roboto"/>
              <a:cs typeface="Roboto"/>
              <a:sym typeface="Roboto"/>
            </a:endParaRPr>
          </a:p>
        </p:txBody>
      </p:sp>
      <p:sp>
        <p:nvSpPr>
          <p:cNvPr id="6" name="Rectangle 1"/>
          <p:cNvSpPr>
            <a:spLocks noChangeArrowheads="1"/>
          </p:cNvSpPr>
          <p:nvPr/>
        </p:nvSpPr>
        <p:spPr bwMode="auto">
          <a:xfrm>
            <a:off x="177974" y="1726979"/>
            <a:ext cx="142957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804377842"/>
              </p:ext>
            </p:extLst>
          </p:nvPr>
        </p:nvGraphicFramePr>
        <p:xfrm>
          <a:off x="177974" y="4203405"/>
          <a:ext cx="8872025" cy="777240"/>
        </p:xfrm>
        <a:graphic>
          <a:graphicData uri="http://schemas.openxmlformats.org/drawingml/2006/table">
            <a:tbl>
              <a:tblPr/>
              <a:tblGrid>
                <a:gridCol w="2348477"/>
                <a:gridCol w="1754110"/>
                <a:gridCol w="2290490"/>
                <a:gridCol w="2478948"/>
              </a:tblGrid>
              <a:tr h="0">
                <a:tc>
                  <a:txBody>
                    <a:bodyPr/>
                    <a:lstStyle/>
                    <a:p>
                      <a:pPr algn="ctr"/>
                      <a:r>
                        <a:rPr lang="en-US" sz="1100">
                          <a:solidFill>
                            <a:srgbClr val="292929"/>
                          </a:solidFill>
                          <a:effectLst/>
                        </a:rPr>
                        <a:t>number_of_pairs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a:solidFill>
                            <a:srgbClr val="292929"/>
                          </a:solidFill>
                          <a:effectLst/>
                        </a:rPr>
                        <a:t>num_tried</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a:solidFill>
                            <a:srgbClr val="292929"/>
                          </a:solidFill>
                          <a:effectLst/>
                        </a:rPr>
                        <a:t>num_purchased</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a:solidFill>
                            <a:srgbClr val="292929"/>
                          </a:solidFill>
                          <a:effectLst/>
                        </a:rPr>
                        <a:t>tried_to_purchase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0">
                <a:tc>
                  <a:txBody>
                    <a:bodyPr/>
                    <a:lstStyle/>
                    <a:p>
                      <a:pPr algn="ctr"/>
                      <a:r>
                        <a:rPr lang="en-US" sz="1100">
                          <a:solidFill>
                            <a:srgbClr val="525252"/>
                          </a:solidFill>
                          <a:effectLst/>
                        </a:rPr>
                        <a:t>3 pairs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379</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201</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0.53</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1100">
                          <a:solidFill>
                            <a:srgbClr val="525252"/>
                          </a:solidFill>
                          <a:effectLst/>
                        </a:rPr>
                        <a:t>5 pairs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371</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294</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dirty="0">
                          <a:solidFill>
                            <a:srgbClr val="525252"/>
                          </a:solidFill>
                          <a:effectLst/>
                        </a:rPr>
                        <a:t>0.79</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600059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Analysis of Quiz Data</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3" y="1231876"/>
            <a:ext cx="5620314" cy="197336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Further analyzing the quiz data (see tables to the right) yields insights into which characteristics appealed most to those interested in </a:t>
            </a:r>
            <a:r>
              <a:rPr lang="en-US" sz="1200" dirty="0" err="1" smtClean="0">
                <a:latin typeface="Roboto"/>
                <a:ea typeface="Roboto"/>
                <a:cs typeface="Roboto"/>
                <a:sym typeface="Roboto"/>
              </a:rPr>
              <a:t>Warby</a:t>
            </a:r>
            <a:r>
              <a:rPr lang="en-US" sz="1200" dirty="0" smtClean="0">
                <a:latin typeface="Roboto"/>
                <a:ea typeface="Roboto"/>
                <a:cs typeface="Roboto"/>
                <a:sym typeface="Roboto"/>
              </a:rPr>
              <a:t> Parker products. Tortoise was the top most mentioned color (followed closely by black), rectangle and square stood out in terms of shape, and narrow was the most cited fit, followed by medium.  Women’s styles and men’s styles were both researched comparably.  The query below is a sample query that was modified for each characteristic.  Perhaps </a:t>
            </a:r>
            <a:r>
              <a:rPr lang="en-US" sz="1200" dirty="0" err="1" smtClean="0">
                <a:latin typeface="Roboto"/>
                <a:ea typeface="Roboto"/>
                <a:cs typeface="Roboto"/>
                <a:sym typeface="Roboto"/>
              </a:rPr>
              <a:t>Warby</a:t>
            </a:r>
            <a:r>
              <a:rPr lang="en-US" sz="1200" dirty="0" smtClean="0">
                <a:latin typeface="Roboto"/>
                <a:ea typeface="Roboto"/>
                <a:cs typeface="Roboto"/>
                <a:sym typeface="Roboto"/>
              </a:rPr>
              <a:t> Parker should be emphasizing more of the most popular products and highlighting them/promoting them more actively.</a:t>
            </a:r>
            <a:endParaRPr sz="1200" b="0" i="0" u="none" strike="noStrike" cap="none" dirty="0">
              <a:solidFill>
                <a:srgbClr val="000000"/>
              </a:solidFill>
              <a:latin typeface="Roboto"/>
              <a:ea typeface="Roboto"/>
              <a:cs typeface="Roboto"/>
              <a:sym typeface="Roboto"/>
            </a:endParaRPr>
          </a:p>
        </p:txBody>
      </p:sp>
      <p:sp>
        <p:nvSpPr>
          <p:cNvPr id="6" name="Rectangle 1"/>
          <p:cNvSpPr>
            <a:spLocks noChangeArrowheads="1"/>
          </p:cNvSpPr>
          <p:nvPr/>
        </p:nvSpPr>
        <p:spPr bwMode="auto">
          <a:xfrm>
            <a:off x="177974" y="1726979"/>
            <a:ext cx="142957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687925243"/>
              </p:ext>
            </p:extLst>
          </p:nvPr>
        </p:nvGraphicFramePr>
        <p:xfrm>
          <a:off x="5798289" y="4168140"/>
          <a:ext cx="3345711" cy="975360"/>
        </p:xfrm>
        <a:graphic>
          <a:graphicData uri="http://schemas.openxmlformats.org/drawingml/2006/table">
            <a:tbl>
              <a:tblPr/>
              <a:tblGrid>
                <a:gridCol w="1953464"/>
                <a:gridCol w="1392247"/>
              </a:tblGrid>
              <a:tr h="0">
                <a:tc>
                  <a:txBody>
                    <a:bodyPr/>
                    <a:lstStyle/>
                    <a:p>
                      <a:pPr algn="ctr"/>
                      <a:r>
                        <a:rPr lang="en-US" sz="1000" dirty="0">
                          <a:solidFill>
                            <a:srgbClr val="292929"/>
                          </a:solidFill>
                          <a:effectLst/>
                        </a:rPr>
                        <a:t>style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000">
                          <a:solidFill>
                            <a:srgbClr val="292929"/>
                          </a:solidFill>
                          <a:effectLst/>
                        </a:rPr>
                        <a:t>COUNT(*)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0">
                <a:tc>
                  <a:txBody>
                    <a:bodyPr/>
                    <a:lstStyle/>
                    <a:p>
                      <a:pPr algn="ctr"/>
                      <a:r>
                        <a:rPr lang="en-US" sz="1000">
                          <a:solidFill>
                            <a:srgbClr val="525252"/>
                          </a:solidFill>
                          <a:effectLst/>
                        </a:rPr>
                        <a:t>Women's Styles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469</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1000">
                          <a:solidFill>
                            <a:srgbClr val="525252"/>
                          </a:solidFill>
                          <a:effectLst/>
                        </a:rPr>
                        <a:t>Men's Styles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432</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1000">
                          <a:solidFill>
                            <a:srgbClr val="525252"/>
                          </a:solidFill>
                          <a:effectLst/>
                        </a:rPr>
                        <a:t>I'm not sure. Let's skip it.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dirty="0">
                          <a:solidFill>
                            <a:srgbClr val="525252"/>
                          </a:solidFill>
                          <a:effectLst/>
                        </a:rPr>
                        <a:t>99</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916171393"/>
              </p:ext>
            </p:extLst>
          </p:nvPr>
        </p:nvGraphicFramePr>
        <p:xfrm>
          <a:off x="5798287" y="3068149"/>
          <a:ext cx="3345711" cy="1081892"/>
        </p:xfrm>
        <a:graphic>
          <a:graphicData uri="http://schemas.openxmlformats.org/drawingml/2006/table">
            <a:tbl>
              <a:tblPr/>
              <a:tblGrid>
                <a:gridCol w="1678252"/>
                <a:gridCol w="1667459"/>
              </a:tblGrid>
              <a:tr h="269803">
                <a:tc>
                  <a:txBody>
                    <a:bodyPr/>
                    <a:lstStyle/>
                    <a:p>
                      <a:pPr algn="ctr"/>
                      <a:r>
                        <a:rPr lang="en-US" sz="1000" dirty="0">
                          <a:solidFill>
                            <a:srgbClr val="292929"/>
                          </a:solidFill>
                          <a:effectLst/>
                        </a:rPr>
                        <a:t>fit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000">
                          <a:solidFill>
                            <a:srgbClr val="292929"/>
                          </a:solidFill>
                          <a:effectLst/>
                        </a:rPr>
                        <a:t>COUNT(*)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269803">
                <a:tc>
                  <a:txBody>
                    <a:bodyPr/>
                    <a:lstStyle/>
                    <a:p>
                      <a:pPr algn="ctr"/>
                      <a:r>
                        <a:rPr lang="en-US" sz="1000">
                          <a:solidFill>
                            <a:srgbClr val="525252"/>
                          </a:solidFill>
                          <a:effectLst/>
                        </a:rPr>
                        <a:t>Narrow</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408</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72483">
                <a:tc>
                  <a:txBody>
                    <a:bodyPr/>
                    <a:lstStyle/>
                    <a:p>
                      <a:pPr algn="ctr"/>
                      <a:r>
                        <a:rPr lang="en-US" sz="1000" dirty="0">
                          <a:solidFill>
                            <a:srgbClr val="525252"/>
                          </a:solidFill>
                          <a:effectLst/>
                        </a:rPr>
                        <a:t>Medium</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305</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69803">
                <a:tc>
                  <a:txBody>
                    <a:bodyPr/>
                    <a:lstStyle/>
                    <a:p>
                      <a:pPr algn="ctr"/>
                      <a:r>
                        <a:rPr lang="en-US" sz="1000" dirty="0">
                          <a:solidFill>
                            <a:srgbClr val="525252"/>
                          </a:solidFill>
                          <a:effectLst/>
                        </a:rPr>
                        <a:t>Wide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dirty="0">
                          <a:solidFill>
                            <a:srgbClr val="525252"/>
                          </a:solidFill>
                          <a:effectLst/>
                        </a:rPr>
                        <a:t>198</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841479519"/>
              </p:ext>
            </p:extLst>
          </p:nvPr>
        </p:nvGraphicFramePr>
        <p:xfrm>
          <a:off x="5798288" y="2092789"/>
          <a:ext cx="3345711" cy="975360"/>
        </p:xfrm>
        <a:graphic>
          <a:graphicData uri="http://schemas.openxmlformats.org/drawingml/2006/table">
            <a:tbl>
              <a:tblPr/>
              <a:tblGrid>
                <a:gridCol w="1743008"/>
                <a:gridCol w="1602703"/>
              </a:tblGrid>
              <a:tr h="0">
                <a:tc>
                  <a:txBody>
                    <a:bodyPr/>
                    <a:lstStyle/>
                    <a:p>
                      <a:pPr algn="ctr"/>
                      <a:r>
                        <a:rPr lang="en-US" sz="1000" dirty="0">
                          <a:solidFill>
                            <a:srgbClr val="292929"/>
                          </a:solidFill>
                          <a:effectLst/>
                        </a:rPr>
                        <a:t>shape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000">
                          <a:solidFill>
                            <a:srgbClr val="292929"/>
                          </a:solidFill>
                          <a:effectLst/>
                        </a:rPr>
                        <a:t>COUNT(*)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0">
                <a:tc>
                  <a:txBody>
                    <a:bodyPr/>
                    <a:lstStyle/>
                    <a:p>
                      <a:pPr algn="ctr"/>
                      <a:r>
                        <a:rPr lang="en-US" sz="1000">
                          <a:solidFill>
                            <a:srgbClr val="525252"/>
                          </a:solidFill>
                          <a:effectLst/>
                        </a:rPr>
                        <a:t>Rectangular</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397</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1000" dirty="0">
                          <a:solidFill>
                            <a:srgbClr val="525252"/>
                          </a:solidFill>
                          <a:effectLst/>
                        </a:rPr>
                        <a:t>Square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326</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136289">
                <a:tc>
                  <a:txBody>
                    <a:bodyPr/>
                    <a:lstStyle/>
                    <a:p>
                      <a:pPr algn="ctr"/>
                      <a:r>
                        <a:rPr lang="en-US" sz="1000">
                          <a:solidFill>
                            <a:srgbClr val="525252"/>
                          </a:solidFill>
                          <a:effectLst/>
                        </a:rPr>
                        <a:t>Round</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dirty="0">
                          <a:solidFill>
                            <a:srgbClr val="525252"/>
                          </a:solidFill>
                          <a:effectLst/>
                        </a:rPr>
                        <a:t>180</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465057817"/>
              </p:ext>
            </p:extLst>
          </p:nvPr>
        </p:nvGraphicFramePr>
        <p:xfrm>
          <a:off x="5798289" y="1129887"/>
          <a:ext cx="3345711" cy="975360"/>
        </p:xfrm>
        <a:graphic>
          <a:graphicData uri="http://schemas.openxmlformats.org/drawingml/2006/table">
            <a:tbl>
              <a:tblPr/>
              <a:tblGrid>
                <a:gridCol w="1678252"/>
                <a:gridCol w="1667459"/>
              </a:tblGrid>
              <a:tr h="206487">
                <a:tc>
                  <a:txBody>
                    <a:bodyPr/>
                    <a:lstStyle/>
                    <a:p>
                      <a:pPr algn="ctr"/>
                      <a:r>
                        <a:rPr lang="en-US" sz="1000" dirty="0">
                          <a:solidFill>
                            <a:srgbClr val="292929"/>
                          </a:solidFill>
                          <a:effectLst/>
                        </a:rPr>
                        <a:t>color</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000">
                          <a:solidFill>
                            <a:srgbClr val="292929"/>
                          </a:solidFill>
                          <a:effectLst/>
                        </a:rPr>
                        <a:t>COUNT(*)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206487">
                <a:tc>
                  <a:txBody>
                    <a:bodyPr/>
                    <a:lstStyle/>
                    <a:p>
                      <a:pPr algn="ctr"/>
                      <a:r>
                        <a:rPr lang="en-US" sz="1000">
                          <a:solidFill>
                            <a:srgbClr val="525252"/>
                          </a:solidFill>
                          <a:effectLst/>
                        </a:rPr>
                        <a:t>Tortoise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292</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06487">
                <a:tc>
                  <a:txBody>
                    <a:bodyPr/>
                    <a:lstStyle/>
                    <a:p>
                      <a:pPr algn="ctr"/>
                      <a:r>
                        <a:rPr lang="en-US" sz="1000">
                          <a:solidFill>
                            <a:srgbClr val="525252"/>
                          </a:solidFill>
                          <a:effectLst/>
                        </a:rPr>
                        <a:t>Black</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a:solidFill>
                            <a:srgbClr val="525252"/>
                          </a:solidFill>
                          <a:effectLst/>
                        </a:rPr>
                        <a:t>280</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172402">
                <a:tc>
                  <a:txBody>
                    <a:bodyPr/>
                    <a:lstStyle/>
                    <a:p>
                      <a:pPr algn="ctr"/>
                      <a:r>
                        <a:rPr lang="en-US" sz="1000">
                          <a:solidFill>
                            <a:srgbClr val="525252"/>
                          </a:solidFill>
                          <a:effectLst/>
                        </a:rPr>
                        <a:t>Crystal</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000" dirty="0">
                          <a:solidFill>
                            <a:srgbClr val="525252"/>
                          </a:solidFill>
                          <a:effectLst/>
                        </a:rPr>
                        <a:t>210</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sp>
        <p:nvSpPr>
          <p:cNvPr id="16" name="Shape 323"/>
          <p:cNvSpPr txBox="1"/>
          <p:nvPr/>
        </p:nvSpPr>
        <p:spPr>
          <a:xfrm>
            <a:off x="177970" y="3205237"/>
            <a:ext cx="5620315" cy="1938263"/>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 SELECT DISTINCT color,</a:t>
            </a:r>
          </a:p>
          <a:p>
            <a:pPr lvl="0">
              <a:buSzPts val="900"/>
            </a:pPr>
            <a:r>
              <a:rPr lang="en-US" sz="900" dirty="0">
                <a:latin typeface="Courier New"/>
                <a:ea typeface="Courier New"/>
                <a:cs typeface="Courier New"/>
                <a:sym typeface="Courier New"/>
              </a:rPr>
              <a:t>   COUNT(*)</a:t>
            </a:r>
          </a:p>
          <a:p>
            <a:pPr lvl="0">
              <a:buSzPts val="900"/>
            </a:pPr>
            <a:r>
              <a:rPr lang="en-US" sz="900" dirty="0">
                <a:latin typeface="Courier New"/>
                <a:ea typeface="Courier New"/>
                <a:cs typeface="Courier New"/>
                <a:sym typeface="Courier New"/>
              </a:rPr>
              <a:t> FROM quiz</a:t>
            </a:r>
          </a:p>
          <a:p>
            <a:pPr lvl="0">
              <a:buSzPts val="900"/>
            </a:pPr>
            <a:r>
              <a:rPr lang="en-US" sz="900" dirty="0">
                <a:latin typeface="Courier New"/>
                <a:ea typeface="Courier New"/>
                <a:cs typeface="Courier New"/>
                <a:sym typeface="Courier New"/>
              </a:rPr>
              <a:t> GROUP BY color</a:t>
            </a:r>
          </a:p>
          <a:p>
            <a:pPr lvl="0">
              <a:buSzPts val="900"/>
            </a:pPr>
            <a:r>
              <a:rPr lang="en-US" sz="900" dirty="0">
                <a:latin typeface="Courier New"/>
                <a:ea typeface="Courier New"/>
                <a:cs typeface="Courier New"/>
                <a:sym typeface="Courier New"/>
              </a:rPr>
              <a:t> ORDER BY COUNT(*) DESC</a:t>
            </a:r>
          </a:p>
          <a:p>
            <a:pPr lvl="0">
              <a:buSzPts val="900"/>
            </a:pPr>
            <a:r>
              <a:rPr lang="en-US" sz="900" dirty="0">
                <a:latin typeface="Courier New"/>
                <a:ea typeface="Courier New"/>
                <a:cs typeface="Courier New"/>
                <a:sym typeface="Courier New"/>
              </a:rPr>
              <a:t> LIMIT 3;</a:t>
            </a:r>
            <a:endParaRPr sz="900" b="0" i="0" u="none" strike="noStrike" cap="none" dirty="0">
              <a:solidFill>
                <a:srgbClr val="000000"/>
              </a:solidFill>
              <a:latin typeface="Courier New"/>
              <a:ea typeface="Courier New"/>
              <a:cs typeface="Courier New"/>
              <a:sym typeface="Courier New"/>
            </a:endParaRPr>
          </a:p>
        </p:txBody>
      </p:sp>
    </p:spTree>
    <p:extLst>
      <p:ext uri="{BB962C8B-B14F-4D97-AF65-F5344CB8AC3E}">
        <p14:creationId xmlns:p14="http://schemas.microsoft.com/office/powerpoint/2010/main" val="261547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Analysis of Purchase Data</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3" y="1231876"/>
            <a:ext cx="5620314" cy="197336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Further analyzing the purchase data (see tables to the right) yields insights into what was actually important in purchases.  While tortoise was most cited in quizzes, Jet Black was the color that was purchased the most.  Eugene Narrow was the most popular model, product id 3 was the most bought product, but it was closely followed by others, and similar to the Quiz data, there was not a great disparity between interest in women’s and men’s styles.  Again, these are important things to note for sales people in order to stay on top of trends when marketing to customers.</a:t>
            </a:r>
            <a:endParaRPr sz="1200" b="0" i="0" u="none" strike="noStrike" cap="none" dirty="0">
              <a:solidFill>
                <a:srgbClr val="000000"/>
              </a:solidFill>
              <a:latin typeface="Roboto"/>
              <a:ea typeface="Roboto"/>
              <a:cs typeface="Roboto"/>
              <a:sym typeface="Roboto"/>
            </a:endParaRPr>
          </a:p>
        </p:txBody>
      </p:sp>
      <p:sp>
        <p:nvSpPr>
          <p:cNvPr id="6" name="Rectangle 1"/>
          <p:cNvSpPr>
            <a:spLocks noChangeArrowheads="1"/>
          </p:cNvSpPr>
          <p:nvPr/>
        </p:nvSpPr>
        <p:spPr bwMode="auto">
          <a:xfrm>
            <a:off x="177974" y="1726979"/>
            <a:ext cx="142957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Shape 323"/>
          <p:cNvSpPr txBox="1"/>
          <p:nvPr/>
        </p:nvSpPr>
        <p:spPr>
          <a:xfrm>
            <a:off x="177970" y="3205237"/>
            <a:ext cx="5620315" cy="1938263"/>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SELECT DISTINCT color,</a:t>
            </a:r>
          </a:p>
          <a:p>
            <a:pPr lvl="0">
              <a:buSzPts val="900"/>
            </a:pPr>
            <a:r>
              <a:rPr lang="en-US" sz="900" dirty="0">
                <a:latin typeface="Courier New"/>
                <a:ea typeface="Courier New"/>
                <a:cs typeface="Courier New"/>
                <a:sym typeface="Courier New"/>
              </a:rPr>
              <a:t>   COUNT(*)</a:t>
            </a:r>
          </a:p>
          <a:p>
            <a:pPr lvl="0">
              <a:buSzPts val="900"/>
            </a:pPr>
            <a:r>
              <a:rPr lang="en-US" sz="900" dirty="0" smtClean="0">
                <a:latin typeface="Courier New"/>
                <a:ea typeface="Courier New"/>
                <a:cs typeface="Courier New"/>
                <a:sym typeface="Courier New"/>
              </a:rPr>
              <a:t>FROM </a:t>
            </a:r>
            <a:r>
              <a:rPr lang="en-US" sz="900" dirty="0">
                <a:latin typeface="Courier New"/>
                <a:ea typeface="Courier New"/>
                <a:cs typeface="Courier New"/>
                <a:sym typeface="Courier New"/>
              </a:rPr>
              <a:t>purchase</a:t>
            </a:r>
          </a:p>
          <a:p>
            <a:pPr lvl="0">
              <a:buSzPts val="900"/>
            </a:pPr>
            <a:r>
              <a:rPr lang="en-US" sz="900" dirty="0" smtClean="0">
                <a:latin typeface="Courier New"/>
                <a:ea typeface="Courier New"/>
                <a:cs typeface="Courier New"/>
                <a:sym typeface="Courier New"/>
              </a:rPr>
              <a:t>GROUP </a:t>
            </a:r>
            <a:r>
              <a:rPr lang="en-US" sz="900" dirty="0">
                <a:latin typeface="Courier New"/>
                <a:ea typeface="Courier New"/>
                <a:cs typeface="Courier New"/>
                <a:sym typeface="Courier New"/>
              </a:rPr>
              <a:t>BY color</a:t>
            </a:r>
          </a:p>
          <a:p>
            <a:pPr lvl="0">
              <a:buSzPts val="900"/>
            </a:pPr>
            <a:r>
              <a:rPr lang="en-US" sz="900" dirty="0" smtClean="0">
                <a:latin typeface="Courier New"/>
                <a:ea typeface="Courier New"/>
                <a:cs typeface="Courier New"/>
                <a:sym typeface="Courier New"/>
              </a:rPr>
              <a:t>ORDER </a:t>
            </a:r>
            <a:r>
              <a:rPr lang="en-US" sz="900" dirty="0">
                <a:latin typeface="Courier New"/>
                <a:ea typeface="Courier New"/>
                <a:cs typeface="Courier New"/>
                <a:sym typeface="Courier New"/>
              </a:rPr>
              <a:t>BY COUNT(*) DESC</a:t>
            </a:r>
          </a:p>
          <a:p>
            <a:pPr lvl="0">
              <a:buSzPts val="900"/>
            </a:pPr>
            <a:r>
              <a:rPr lang="en-US" sz="900" dirty="0" smtClean="0">
                <a:latin typeface="Courier New"/>
                <a:ea typeface="Courier New"/>
                <a:cs typeface="Courier New"/>
                <a:sym typeface="Courier New"/>
              </a:rPr>
              <a:t>LIMIT </a:t>
            </a:r>
            <a:r>
              <a:rPr lang="en-US" sz="900" dirty="0">
                <a:latin typeface="Courier New"/>
                <a:ea typeface="Courier New"/>
                <a:cs typeface="Courier New"/>
                <a:sym typeface="Courier New"/>
              </a:rPr>
              <a:t>3;</a:t>
            </a:r>
            <a:endParaRPr sz="900" b="0" i="0" u="none" strike="noStrike" cap="none" dirty="0">
              <a:solidFill>
                <a:srgbClr val="000000"/>
              </a:solidFill>
              <a:latin typeface="Courier New"/>
              <a:ea typeface="Courier New"/>
              <a:cs typeface="Courier New"/>
              <a:sym typeface="Courier New"/>
            </a:endParaRPr>
          </a:p>
        </p:txBody>
      </p:sp>
      <p:graphicFrame>
        <p:nvGraphicFramePr>
          <p:cNvPr id="2" name="Table 1"/>
          <p:cNvGraphicFramePr>
            <a:graphicFrameLocks noGrp="1"/>
          </p:cNvGraphicFramePr>
          <p:nvPr>
            <p:extLst>
              <p:ext uri="{D42A27DB-BD31-4B8C-83A1-F6EECF244321}">
                <p14:modId xmlns:p14="http://schemas.microsoft.com/office/powerpoint/2010/main" val="2021859480"/>
              </p:ext>
            </p:extLst>
          </p:nvPr>
        </p:nvGraphicFramePr>
        <p:xfrm>
          <a:off x="5798285" y="2970544"/>
          <a:ext cx="3345715" cy="853440"/>
        </p:xfrm>
        <a:graphic>
          <a:graphicData uri="http://schemas.openxmlformats.org/drawingml/2006/table">
            <a:tbl>
              <a:tblPr/>
              <a:tblGrid>
                <a:gridCol w="1807538"/>
                <a:gridCol w="1538177"/>
              </a:tblGrid>
              <a:tr h="0">
                <a:tc>
                  <a:txBody>
                    <a:bodyPr/>
                    <a:lstStyle/>
                    <a:p>
                      <a:pPr algn="ctr"/>
                      <a:r>
                        <a:rPr lang="en-US" sz="800" dirty="0" err="1">
                          <a:solidFill>
                            <a:srgbClr val="292929"/>
                          </a:solidFill>
                          <a:effectLst/>
                        </a:rPr>
                        <a:t>product_id</a:t>
                      </a:r>
                      <a:endParaRPr lang="en-US" sz="800" dirty="0">
                        <a:solidFill>
                          <a:srgbClr val="292929"/>
                        </a:solidFill>
                        <a:effectLst/>
                      </a:endParaRP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800">
                          <a:solidFill>
                            <a:srgbClr val="292929"/>
                          </a:solidFill>
                          <a:effectLst/>
                        </a:rPr>
                        <a:t>COUNT(*)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0">
                <a:tc>
                  <a:txBody>
                    <a:bodyPr/>
                    <a:lstStyle/>
                    <a:p>
                      <a:pPr algn="ctr"/>
                      <a:r>
                        <a:rPr lang="en-US" sz="800">
                          <a:solidFill>
                            <a:srgbClr val="525252"/>
                          </a:solidFill>
                          <a:effectLst/>
                        </a:rPr>
                        <a:t>3</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63</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800">
                          <a:solidFill>
                            <a:srgbClr val="525252"/>
                          </a:solidFill>
                          <a:effectLst/>
                        </a:rPr>
                        <a:t>10</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62</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800" dirty="0">
                          <a:solidFill>
                            <a:srgbClr val="525252"/>
                          </a:solidFill>
                          <a:effectLst/>
                        </a:rPr>
                        <a:t>9</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54</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607907002"/>
              </p:ext>
            </p:extLst>
          </p:nvPr>
        </p:nvGraphicFramePr>
        <p:xfrm>
          <a:off x="5798285" y="3843662"/>
          <a:ext cx="3345715" cy="640080"/>
        </p:xfrm>
        <a:graphic>
          <a:graphicData uri="http://schemas.openxmlformats.org/drawingml/2006/table">
            <a:tbl>
              <a:tblPr/>
              <a:tblGrid>
                <a:gridCol w="1813162"/>
                <a:gridCol w="1532553"/>
              </a:tblGrid>
              <a:tr h="0">
                <a:tc>
                  <a:txBody>
                    <a:bodyPr/>
                    <a:lstStyle/>
                    <a:p>
                      <a:pPr algn="ctr"/>
                      <a:r>
                        <a:rPr lang="en-US" sz="800" dirty="0">
                          <a:solidFill>
                            <a:srgbClr val="292929"/>
                          </a:solidFill>
                          <a:effectLst/>
                        </a:rPr>
                        <a:t>style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800" dirty="0">
                          <a:solidFill>
                            <a:srgbClr val="292929"/>
                          </a:solidFill>
                          <a:effectLst/>
                        </a:rPr>
                        <a:t>COUNT(*)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0">
                <a:tc>
                  <a:txBody>
                    <a:bodyPr/>
                    <a:lstStyle/>
                    <a:p>
                      <a:pPr algn="ctr"/>
                      <a:r>
                        <a:rPr lang="en-US" sz="800">
                          <a:solidFill>
                            <a:srgbClr val="525252"/>
                          </a:solidFill>
                          <a:effectLst/>
                        </a:rPr>
                        <a:t>Women's Styles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252</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800">
                          <a:solidFill>
                            <a:srgbClr val="525252"/>
                          </a:solidFill>
                          <a:effectLst/>
                        </a:rPr>
                        <a:t>Men's Styles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243</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299139898"/>
              </p:ext>
            </p:extLst>
          </p:nvPr>
        </p:nvGraphicFramePr>
        <p:xfrm>
          <a:off x="5798285" y="2098675"/>
          <a:ext cx="3345715" cy="853440"/>
        </p:xfrm>
        <a:graphic>
          <a:graphicData uri="http://schemas.openxmlformats.org/drawingml/2006/table">
            <a:tbl>
              <a:tblPr/>
              <a:tblGrid>
                <a:gridCol w="1802369"/>
                <a:gridCol w="1543346"/>
              </a:tblGrid>
              <a:tr h="0">
                <a:tc>
                  <a:txBody>
                    <a:bodyPr/>
                    <a:lstStyle/>
                    <a:p>
                      <a:pPr algn="ctr"/>
                      <a:r>
                        <a:rPr lang="en-US" sz="800" dirty="0" err="1">
                          <a:solidFill>
                            <a:srgbClr val="292929"/>
                          </a:solidFill>
                          <a:effectLst/>
                        </a:rPr>
                        <a:t>model_name</a:t>
                      </a:r>
                      <a:endParaRPr lang="en-US" sz="800" dirty="0">
                        <a:solidFill>
                          <a:srgbClr val="292929"/>
                        </a:solidFill>
                        <a:effectLst/>
                      </a:endParaRP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800">
                          <a:solidFill>
                            <a:srgbClr val="292929"/>
                          </a:solidFill>
                          <a:effectLst/>
                        </a:rPr>
                        <a:t>COUNT(*)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0">
                <a:tc>
                  <a:txBody>
                    <a:bodyPr/>
                    <a:lstStyle/>
                    <a:p>
                      <a:pPr algn="ctr"/>
                      <a:r>
                        <a:rPr lang="en-US" sz="800">
                          <a:solidFill>
                            <a:srgbClr val="525252"/>
                          </a:solidFill>
                          <a:effectLst/>
                        </a:rPr>
                        <a:t>Eugene Narrow</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116</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800">
                          <a:solidFill>
                            <a:srgbClr val="525252"/>
                          </a:solidFill>
                          <a:effectLst/>
                        </a:rPr>
                        <a:t>Dawes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107</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800">
                          <a:solidFill>
                            <a:srgbClr val="525252"/>
                          </a:solidFill>
                          <a:effectLst/>
                        </a:rPr>
                        <a:t>Brady</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95</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70072596"/>
              </p:ext>
            </p:extLst>
          </p:nvPr>
        </p:nvGraphicFramePr>
        <p:xfrm>
          <a:off x="5798285" y="1235937"/>
          <a:ext cx="3345715" cy="853440"/>
        </p:xfrm>
        <a:graphic>
          <a:graphicData uri="http://schemas.openxmlformats.org/drawingml/2006/table">
            <a:tbl>
              <a:tblPr/>
              <a:tblGrid>
                <a:gridCol w="1800450"/>
                <a:gridCol w="1545265"/>
              </a:tblGrid>
              <a:tr h="0">
                <a:tc>
                  <a:txBody>
                    <a:bodyPr/>
                    <a:lstStyle/>
                    <a:p>
                      <a:pPr algn="ctr"/>
                      <a:r>
                        <a:rPr lang="en-US" sz="800">
                          <a:solidFill>
                            <a:srgbClr val="292929"/>
                          </a:solidFill>
                          <a:effectLst/>
                        </a:rPr>
                        <a:t>color</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800">
                          <a:solidFill>
                            <a:srgbClr val="292929"/>
                          </a:solidFill>
                          <a:effectLst/>
                        </a:rPr>
                        <a:t>COUNT(*)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0">
                <a:tc>
                  <a:txBody>
                    <a:bodyPr/>
                    <a:lstStyle/>
                    <a:p>
                      <a:pPr algn="ctr"/>
                      <a:r>
                        <a:rPr lang="en-US" sz="800">
                          <a:solidFill>
                            <a:srgbClr val="525252"/>
                          </a:solidFill>
                          <a:effectLst/>
                        </a:rPr>
                        <a:t>Jet Black</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86</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800">
                          <a:solidFill>
                            <a:srgbClr val="525252"/>
                          </a:solidFill>
                          <a:effectLst/>
                        </a:rPr>
                        <a:t>Driftwood Fade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a:solidFill>
                            <a:srgbClr val="525252"/>
                          </a:solidFill>
                          <a:effectLst/>
                        </a:rPr>
                        <a:t>63</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800">
                          <a:solidFill>
                            <a:srgbClr val="525252"/>
                          </a:solidFill>
                          <a:effectLst/>
                        </a:rPr>
                        <a:t>Rosewood Tortoise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800" dirty="0">
                          <a:solidFill>
                            <a:srgbClr val="525252"/>
                          </a:solidFill>
                          <a:effectLst/>
                        </a:rPr>
                        <a:t>62</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136839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a:solidFill>
                  <a:srgbClr val="295269"/>
                </a:solidFill>
                <a:latin typeface="Roboto"/>
                <a:ea typeface="Roboto"/>
                <a:cs typeface="Roboto"/>
                <a:sym typeface="Roboto"/>
              </a:rPr>
              <a:t>Example Table of Contents</a:t>
            </a:r>
            <a:endParaRPr sz="2800" b="1" i="0" u="none" strike="noStrike" cap="none">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b="0" i="0" u="none" strike="noStrike" cap="none" dirty="0">
                <a:solidFill>
                  <a:srgbClr val="222222"/>
                </a:solidFill>
                <a:highlight>
                  <a:srgbClr val="FFFFFF"/>
                </a:highlight>
                <a:latin typeface="Roboto"/>
                <a:ea typeface="Roboto"/>
                <a:cs typeface="Roboto"/>
                <a:sym typeface="Roboto"/>
              </a:rPr>
              <a:t>Get familiar with </a:t>
            </a:r>
            <a:r>
              <a:rPr lang="en" sz="2400" dirty="0">
                <a:solidFill>
                  <a:srgbClr val="222222"/>
                </a:solidFill>
                <a:highlight>
                  <a:srgbClr val="FFFFFF"/>
                </a:highlight>
                <a:latin typeface="Roboto"/>
                <a:ea typeface="Roboto"/>
                <a:cs typeface="Roboto"/>
                <a:sym typeface="Roboto"/>
              </a:rPr>
              <a:t>Warby Parker</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b="0" i="0" u="none" strike="noStrike" cap="none" dirty="0">
                <a:solidFill>
                  <a:srgbClr val="222222"/>
                </a:solidFill>
                <a:highlight>
                  <a:srgbClr val="FFFFFF"/>
                </a:highlight>
                <a:latin typeface="Roboto"/>
                <a:ea typeface="Roboto"/>
                <a:cs typeface="Roboto"/>
                <a:sym typeface="Roboto"/>
              </a:rPr>
              <a:t>What is the </a:t>
            </a:r>
            <a:r>
              <a:rPr lang="en" sz="2400" dirty="0">
                <a:solidFill>
                  <a:srgbClr val="222222"/>
                </a:solidFill>
                <a:highlight>
                  <a:srgbClr val="FFFFFF"/>
                </a:highlight>
                <a:latin typeface="Roboto"/>
                <a:ea typeface="Roboto"/>
                <a:cs typeface="Roboto"/>
                <a:sym typeface="Roboto"/>
              </a:rPr>
              <a:t>Quiz Funnel</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A/B Testing with Home Try-On Funnel</a:t>
            </a: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smtClean="0">
                <a:solidFill>
                  <a:schemeClr val="lt1"/>
                </a:solidFill>
                <a:latin typeface="Roboto Black"/>
                <a:ea typeface="Roboto Black"/>
                <a:cs typeface="Roboto Black"/>
                <a:sym typeface="Roboto Black"/>
              </a:rPr>
              <a:t>Get Familiar with Warby Parker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Survey Table</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6215170" y="1201325"/>
            <a:ext cx="2834830" cy="3746400"/>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 SELECT *</a:t>
            </a:r>
          </a:p>
          <a:p>
            <a:pPr lvl="0">
              <a:buSzPts val="900"/>
            </a:pPr>
            <a:r>
              <a:rPr lang="en-US" sz="900" dirty="0">
                <a:latin typeface="Courier New"/>
                <a:ea typeface="Courier New"/>
                <a:cs typeface="Courier New"/>
                <a:sym typeface="Courier New"/>
              </a:rPr>
              <a:t> FROM survey</a:t>
            </a:r>
          </a:p>
          <a:p>
            <a:pPr lvl="0">
              <a:buSzPts val="900"/>
            </a:pPr>
            <a:r>
              <a:rPr lang="en-US" sz="900" dirty="0">
                <a:latin typeface="Courier New"/>
                <a:ea typeface="Courier New"/>
                <a:cs typeface="Courier New"/>
                <a:sym typeface="Courier New"/>
              </a:rPr>
              <a:t> LIMIT 10;</a:t>
            </a: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5984224" cy="118049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The following table shows 10 rows pulled from the survey table, showing that it is made up of three columns – question, </a:t>
            </a:r>
            <a:r>
              <a:rPr lang="en-US" sz="1200" dirty="0" err="1" smtClean="0">
                <a:latin typeface="Roboto"/>
                <a:ea typeface="Roboto"/>
                <a:cs typeface="Roboto"/>
                <a:sym typeface="Roboto"/>
              </a:rPr>
              <a:t>user_id</a:t>
            </a:r>
            <a:r>
              <a:rPr lang="en-US" sz="1200" dirty="0" smtClean="0">
                <a:latin typeface="Roboto"/>
                <a:ea typeface="Roboto"/>
                <a:cs typeface="Roboto"/>
                <a:sym typeface="Roboto"/>
              </a:rPr>
              <a:t>, and response.  They have recorded responses for every user on up to 5 questions (i.e. a user may not have answered every question).</a:t>
            </a:r>
            <a:endParaRPr sz="1200" b="0" i="0" u="none" strike="noStrike" cap="none" dirty="0">
              <a:solidFill>
                <a:srgbClr val="000000"/>
              </a:solidFill>
              <a:latin typeface="Roboto"/>
              <a:ea typeface="Roboto"/>
              <a:cs typeface="Roboto"/>
              <a:sym typeface="Roboto"/>
            </a:endParaRPr>
          </a:p>
        </p:txBody>
      </p:sp>
      <p:graphicFrame>
        <p:nvGraphicFramePr>
          <p:cNvPr id="3" name="Table 2"/>
          <p:cNvGraphicFramePr>
            <a:graphicFrameLocks noGrp="1"/>
          </p:cNvGraphicFramePr>
          <p:nvPr>
            <p:extLst>
              <p:ext uri="{D42A27DB-BD31-4B8C-83A1-F6EECF244321}">
                <p14:modId xmlns:p14="http://schemas.microsoft.com/office/powerpoint/2010/main" val="3449298700"/>
              </p:ext>
            </p:extLst>
          </p:nvPr>
        </p:nvGraphicFramePr>
        <p:xfrm>
          <a:off x="177976" y="2452917"/>
          <a:ext cx="5984224" cy="2494808"/>
        </p:xfrm>
        <a:graphic>
          <a:graphicData uri="http://schemas.openxmlformats.org/drawingml/2006/table">
            <a:tbl>
              <a:tblPr/>
              <a:tblGrid>
                <a:gridCol w="1941224"/>
                <a:gridCol w="2495858"/>
                <a:gridCol w="1547142"/>
              </a:tblGrid>
              <a:tr h="157384">
                <a:tc>
                  <a:txBody>
                    <a:bodyPr/>
                    <a:lstStyle/>
                    <a:p>
                      <a:pPr algn="ctr"/>
                      <a:r>
                        <a:rPr lang="en-US" sz="900" dirty="0">
                          <a:solidFill>
                            <a:srgbClr val="292929"/>
                          </a:solidFill>
                          <a:effectLst/>
                        </a:rPr>
                        <a:t>question</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900">
                          <a:solidFill>
                            <a:srgbClr val="292929"/>
                          </a:solidFill>
                          <a:effectLst/>
                        </a:rPr>
                        <a:t>user_id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900">
                          <a:solidFill>
                            <a:srgbClr val="292929"/>
                          </a:solidFill>
                          <a:effectLst/>
                        </a:rPr>
                        <a:t>response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230071">
                <a:tc>
                  <a:txBody>
                    <a:bodyPr/>
                    <a:lstStyle/>
                    <a:p>
                      <a:pPr algn="ctr"/>
                      <a:r>
                        <a:rPr lang="en-US" sz="900" dirty="0">
                          <a:solidFill>
                            <a:srgbClr val="525252"/>
                          </a:solidFill>
                          <a:effectLst/>
                        </a:rPr>
                        <a:t>1. What are you looking for?</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005e7f99-d48c-4fce-b605-10506c85aaf7</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Women's Styles</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30071">
                <a:tc>
                  <a:txBody>
                    <a:bodyPr/>
                    <a:lstStyle/>
                    <a:p>
                      <a:pPr algn="ctr"/>
                      <a:r>
                        <a:rPr lang="en-US" sz="900">
                          <a:solidFill>
                            <a:srgbClr val="525252"/>
                          </a:solidFill>
                          <a:effectLst/>
                        </a:rPr>
                        <a:t>2. What's your fit?</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005e7f99-d48c-4fce-b605-10506c85aaf7</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Medium</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30071">
                <a:tc>
                  <a:txBody>
                    <a:bodyPr/>
                    <a:lstStyle/>
                    <a:p>
                      <a:pPr algn="ctr"/>
                      <a:r>
                        <a:rPr lang="en-US" sz="900">
                          <a:solidFill>
                            <a:srgbClr val="525252"/>
                          </a:solidFill>
                          <a:effectLst/>
                        </a:rPr>
                        <a:t>3. Which shapes do you like?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00a556ed-f13e-4c67-8704-27e3573684cd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Round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30071">
                <a:tc>
                  <a:txBody>
                    <a:bodyPr/>
                    <a:lstStyle/>
                    <a:p>
                      <a:pPr algn="ctr"/>
                      <a:r>
                        <a:rPr lang="en-US" sz="900">
                          <a:solidFill>
                            <a:srgbClr val="525252"/>
                          </a:solidFill>
                          <a:effectLst/>
                        </a:rPr>
                        <a:t>4. Which colors do you like?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00a556ed-f13e-4c67-8704-27e3573684cd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Two-Tone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30071">
                <a:tc>
                  <a:txBody>
                    <a:bodyPr/>
                    <a:lstStyle/>
                    <a:p>
                      <a:pPr algn="ctr"/>
                      <a:r>
                        <a:rPr lang="en-US" sz="900">
                          <a:solidFill>
                            <a:srgbClr val="525252"/>
                          </a:solidFill>
                          <a:effectLst/>
                        </a:rPr>
                        <a:t>1. What are you looking for?</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00a556ed-f13e-4c67-8704-27e3573684cd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I'm not sure. Let's skip it.</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30071">
                <a:tc>
                  <a:txBody>
                    <a:bodyPr/>
                    <a:lstStyle/>
                    <a:p>
                      <a:pPr algn="ctr"/>
                      <a:r>
                        <a:rPr lang="en-US" sz="900">
                          <a:solidFill>
                            <a:srgbClr val="525252"/>
                          </a:solidFill>
                          <a:effectLst/>
                        </a:rPr>
                        <a:t>2. What's your fit?</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00a556ed-f13e-4c67-8704-27e3573684cd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Narrow</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30071">
                <a:tc>
                  <a:txBody>
                    <a:bodyPr/>
                    <a:lstStyle/>
                    <a:p>
                      <a:pPr algn="ctr"/>
                      <a:r>
                        <a:rPr lang="en-US" sz="900">
                          <a:solidFill>
                            <a:srgbClr val="525252"/>
                          </a:solidFill>
                          <a:effectLst/>
                        </a:rPr>
                        <a:t>5. When was your last eye exam?</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00a556ed-f13e-4c67-8704-27e3573684cd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&lt;1 Year</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30071">
                <a:tc>
                  <a:txBody>
                    <a:bodyPr/>
                    <a:lstStyle/>
                    <a:p>
                      <a:pPr algn="ctr"/>
                      <a:r>
                        <a:rPr lang="en-US" sz="900">
                          <a:solidFill>
                            <a:srgbClr val="525252"/>
                          </a:solidFill>
                          <a:effectLst/>
                        </a:rPr>
                        <a:t>3. Which shapes do you like?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00bf9d63-0999-43a3-9e5b-9c372e6890d2</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Square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30071">
                <a:tc>
                  <a:txBody>
                    <a:bodyPr/>
                    <a:lstStyle/>
                    <a:p>
                      <a:pPr algn="ctr"/>
                      <a:r>
                        <a:rPr lang="en-US" sz="900">
                          <a:solidFill>
                            <a:srgbClr val="525252"/>
                          </a:solidFill>
                          <a:effectLst/>
                        </a:rPr>
                        <a:t>5. When was your last eye exam?</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00bf9d63-0999-43a3-9e5b-9c372e6890d2</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&lt;1 Year</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230071">
                <a:tc>
                  <a:txBody>
                    <a:bodyPr/>
                    <a:lstStyle/>
                    <a:p>
                      <a:pPr algn="ctr"/>
                      <a:r>
                        <a:rPr lang="en-US" sz="900">
                          <a:solidFill>
                            <a:srgbClr val="525252"/>
                          </a:solidFill>
                          <a:effectLst/>
                        </a:rPr>
                        <a:t>2. What's your fit?</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00bf9d63-0999-43a3-9e5b-9c372e6890d2</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dirty="0">
                          <a:solidFill>
                            <a:srgbClr val="525252"/>
                          </a:solidFill>
                          <a:effectLst/>
                        </a:rPr>
                        <a:t>Medium</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Quiz Table</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7605336" y="1201325"/>
            <a:ext cx="1444663" cy="3399768"/>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 SELECT *</a:t>
            </a:r>
          </a:p>
          <a:p>
            <a:pPr lvl="0">
              <a:buSzPts val="900"/>
            </a:pPr>
            <a:r>
              <a:rPr lang="en-US" sz="900" dirty="0">
                <a:latin typeface="Courier New"/>
                <a:ea typeface="Courier New"/>
                <a:cs typeface="Courier New"/>
                <a:sym typeface="Courier New"/>
              </a:rPr>
              <a:t> FROM quiz</a:t>
            </a:r>
          </a:p>
          <a:p>
            <a:pPr lvl="0">
              <a:buSzPts val="900"/>
            </a:pPr>
            <a:r>
              <a:rPr lang="en-US" sz="900" dirty="0">
                <a:latin typeface="Courier New"/>
                <a:ea typeface="Courier New"/>
                <a:cs typeface="Courier New"/>
                <a:sym typeface="Courier New"/>
              </a:rPr>
              <a:t> LIMIT 5;</a:t>
            </a:r>
          </a:p>
          <a:p>
            <a:pPr lvl="0">
              <a:buSzPts val="900"/>
            </a:pPr>
            <a:r>
              <a:rPr lang="en-US" sz="900" dirty="0">
                <a:latin typeface="Courier New"/>
                <a:ea typeface="Courier New"/>
                <a:cs typeface="Courier New"/>
                <a:sym typeface="Courier New"/>
              </a:rPr>
              <a:t> </a:t>
            </a:r>
          </a:p>
          <a:p>
            <a:pPr lvl="0">
              <a:buSzPts val="900"/>
            </a:pPr>
            <a:r>
              <a:rPr lang="en-US" sz="900" dirty="0">
                <a:latin typeface="Courier New"/>
                <a:ea typeface="Courier New"/>
                <a:cs typeface="Courier New"/>
                <a:sym typeface="Courier New"/>
              </a:rPr>
              <a:t> </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4" y="1201325"/>
            <a:ext cx="7427362" cy="84060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Here is a sample of 5 rows from the quiz table, showing the type information that was captured from the quiz that each user took</a:t>
            </a:r>
            <a:endParaRPr sz="1200" b="0" i="0" u="none" strike="noStrike" cap="none" dirty="0">
              <a:solidFill>
                <a:srgbClr val="000000"/>
              </a:solidFill>
              <a:latin typeface="Roboto"/>
              <a:ea typeface="Roboto"/>
              <a:cs typeface="Roboto"/>
              <a:sym typeface="Roboto"/>
            </a:endParaRPr>
          </a:p>
        </p:txBody>
      </p:sp>
      <p:sp>
        <p:nvSpPr>
          <p:cNvPr id="6" name="Rectangle 1"/>
          <p:cNvSpPr>
            <a:spLocks noChangeArrowheads="1"/>
          </p:cNvSpPr>
          <p:nvPr/>
        </p:nvSpPr>
        <p:spPr bwMode="auto">
          <a:xfrm>
            <a:off x="177974" y="1726979"/>
            <a:ext cx="142957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175416239"/>
              </p:ext>
            </p:extLst>
          </p:nvPr>
        </p:nvGraphicFramePr>
        <p:xfrm>
          <a:off x="177974" y="2039402"/>
          <a:ext cx="7427363" cy="1735511"/>
        </p:xfrm>
        <a:graphic>
          <a:graphicData uri="http://schemas.openxmlformats.org/drawingml/2006/table">
            <a:tbl>
              <a:tblPr/>
              <a:tblGrid>
                <a:gridCol w="2891291"/>
                <a:gridCol w="1460205"/>
                <a:gridCol w="1027814"/>
                <a:gridCol w="1055811"/>
                <a:gridCol w="992242"/>
              </a:tblGrid>
              <a:tr h="0">
                <a:tc>
                  <a:txBody>
                    <a:bodyPr/>
                    <a:lstStyle/>
                    <a:p>
                      <a:pPr algn="ctr"/>
                      <a:r>
                        <a:rPr lang="en-US" sz="1100" dirty="0" err="1">
                          <a:solidFill>
                            <a:srgbClr val="292929"/>
                          </a:solidFill>
                          <a:effectLst/>
                        </a:rPr>
                        <a:t>user_id</a:t>
                      </a:r>
                      <a:endParaRPr lang="en-US" sz="1100" dirty="0">
                        <a:solidFill>
                          <a:srgbClr val="292929"/>
                        </a:solidFill>
                        <a:effectLst/>
                      </a:endParaRP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a:solidFill>
                            <a:srgbClr val="292929"/>
                          </a:solidFill>
                          <a:effectLst/>
                        </a:rPr>
                        <a:t>style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a:solidFill>
                            <a:srgbClr val="292929"/>
                          </a:solidFill>
                          <a:effectLst/>
                        </a:rPr>
                        <a:t>fit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a:solidFill>
                            <a:srgbClr val="292929"/>
                          </a:solidFill>
                          <a:effectLst/>
                        </a:rPr>
                        <a:t>shape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a:solidFill>
                            <a:srgbClr val="292929"/>
                          </a:solidFill>
                          <a:effectLst/>
                        </a:rPr>
                        <a:t>color</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440111">
                <a:tc>
                  <a:txBody>
                    <a:bodyPr/>
                    <a:lstStyle/>
                    <a:p>
                      <a:pPr algn="ctr"/>
                      <a:r>
                        <a:rPr lang="en-US" sz="1100" dirty="0">
                          <a:solidFill>
                            <a:srgbClr val="525252"/>
                          </a:solidFill>
                          <a:effectLst/>
                        </a:rPr>
                        <a:t>4e8118dc-bb3d-49bf-85fc-cca8d83232ac</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Women's Styles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Medium</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Rectangular</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Tortoise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1100">
                          <a:solidFill>
                            <a:srgbClr val="525252"/>
                          </a:solidFill>
                          <a:effectLst/>
                        </a:rPr>
                        <a:t>291f1cca-e507-48be-b063-002b14906468</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dirty="0">
                          <a:solidFill>
                            <a:srgbClr val="525252"/>
                          </a:solidFill>
                          <a:effectLst/>
                        </a:rPr>
                        <a:t>Women's Styles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Narrow</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Round</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Black</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1100">
                          <a:solidFill>
                            <a:srgbClr val="525252"/>
                          </a:solidFill>
                          <a:effectLst/>
                        </a:rPr>
                        <a:t>75122300-0736-4087-b6d8-c0c5373a1a04</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Women's Styles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Wide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Rectangular</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dirty="0">
                          <a:solidFill>
                            <a:srgbClr val="525252"/>
                          </a:solidFill>
                          <a:effectLst/>
                        </a:rPr>
                        <a:t>Two-Tone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1100">
                          <a:solidFill>
                            <a:srgbClr val="525252"/>
                          </a:solidFill>
                          <a:effectLst/>
                        </a:rPr>
                        <a:t>75bc6ebd-40cd-4e1d-a301-27ddd93b12e2</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Women's Styles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Narrow</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Square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dirty="0">
                          <a:solidFill>
                            <a:srgbClr val="525252"/>
                          </a:solidFill>
                          <a:effectLst/>
                        </a:rPr>
                        <a:t>Two-Tone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sz="1100">
                          <a:solidFill>
                            <a:srgbClr val="525252"/>
                          </a:solidFill>
                          <a:effectLst/>
                        </a:rPr>
                        <a:t>ce965c4d-7a2b-4db6-9847-601747fa7812</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Women's Styles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Wide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Rectangular</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dirty="0">
                          <a:solidFill>
                            <a:srgbClr val="525252"/>
                          </a:solidFill>
                          <a:effectLst/>
                        </a:rPr>
                        <a:t>Black</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669207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smtClean="0">
                <a:solidFill>
                  <a:srgbClr val="295269"/>
                </a:solidFill>
                <a:latin typeface="Roboto"/>
                <a:ea typeface="Roboto"/>
                <a:cs typeface="Roboto"/>
                <a:sym typeface="Roboto"/>
              </a:rPr>
              <a:t>Home Try On </a:t>
            </a:r>
            <a:r>
              <a:rPr lang="en" sz="2400" b="1" i="0" u="none" strike="noStrike" cap="none" dirty="0" smtClean="0">
                <a:solidFill>
                  <a:srgbClr val="295269"/>
                </a:solidFill>
                <a:latin typeface="Roboto"/>
                <a:ea typeface="Roboto"/>
                <a:cs typeface="Roboto"/>
                <a:sym typeface="Roboto"/>
              </a:rPr>
              <a:t>Table</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7605336" y="1201325"/>
            <a:ext cx="1444663" cy="3399768"/>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SELECT *</a:t>
            </a:r>
          </a:p>
          <a:p>
            <a:pPr lvl="0">
              <a:buSzPts val="900"/>
            </a:pPr>
            <a:r>
              <a:rPr lang="en-US" sz="900" dirty="0" smtClean="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SzPts val="900"/>
            </a:pPr>
            <a:r>
              <a:rPr lang="en-US" sz="900" dirty="0" smtClean="0">
                <a:latin typeface="Courier New"/>
                <a:ea typeface="Courier New"/>
                <a:cs typeface="Courier New"/>
                <a:sym typeface="Courier New"/>
              </a:rPr>
              <a:t>LIMIT </a:t>
            </a:r>
            <a:r>
              <a:rPr lang="en-US" sz="900" dirty="0">
                <a:latin typeface="Courier New"/>
                <a:ea typeface="Courier New"/>
                <a:cs typeface="Courier New"/>
                <a:sym typeface="Courier New"/>
              </a:rPr>
              <a:t>5;</a:t>
            </a:r>
          </a:p>
          <a:p>
            <a:pPr lvl="0">
              <a:buSzPts val="900"/>
            </a:pPr>
            <a:r>
              <a:rPr lang="en-US" sz="900" dirty="0">
                <a:latin typeface="Courier New"/>
                <a:ea typeface="Courier New"/>
                <a:cs typeface="Courier New"/>
                <a:sym typeface="Courier New"/>
              </a:rPr>
              <a:t> </a:t>
            </a:r>
          </a:p>
          <a:p>
            <a:pPr lvl="0">
              <a:buSzPts val="900"/>
            </a:pPr>
            <a:r>
              <a:rPr lang="en-US" sz="900" dirty="0" smtClean="0">
                <a:latin typeface="Courier New"/>
                <a:ea typeface="Courier New"/>
                <a:cs typeface="Courier New"/>
                <a:sym typeface="Courier New"/>
              </a:rPr>
              <a:t> </a:t>
            </a:r>
            <a:endParaRPr lang="en-US"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 </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4" y="1201325"/>
            <a:ext cx="7427362" cy="84060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Here is a sample of 5 rows from the </a:t>
            </a:r>
            <a:r>
              <a:rPr lang="en-US" sz="1200" dirty="0" err="1" smtClean="0">
                <a:latin typeface="Roboto"/>
                <a:ea typeface="Roboto"/>
                <a:cs typeface="Roboto"/>
                <a:sym typeface="Roboto"/>
              </a:rPr>
              <a:t>home_try_on</a:t>
            </a:r>
            <a:r>
              <a:rPr lang="en-US" sz="1200" dirty="0" smtClean="0">
                <a:latin typeface="Roboto"/>
                <a:ea typeface="Roboto"/>
                <a:cs typeface="Roboto"/>
                <a:sym typeface="Roboto"/>
              </a:rPr>
              <a:t> table, showing the data captured for each in-home trial, This table helped capture A/B test data in which they provided some users 5 pairs vs. 3 pairs to try in an effort to distinguish whether number of pairs made a difference in terms of purchasing.</a:t>
            </a:r>
            <a:endParaRPr sz="1200" b="0" i="0" u="none" strike="noStrike" cap="none" dirty="0">
              <a:solidFill>
                <a:srgbClr val="000000"/>
              </a:solidFill>
              <a:latin typeface="Roboto"/>
              <a:ea typeface="Roboto"/>
              <a:cs typeface="Roboto"/>
              <a:sym typeface="Roboto"/>
            </a:endParaRPr>
          </a:p>
        </p:txBody>
      </p:sp>
      <p:sp>
        <p:nvSpPr>
          <p:cNvPr id="6" name="Rectangle 1"/>
          <p:cNvSpPr>
            <a:spLocks noChangeArrowheads="1"/>
          </p:cNvSpPr>
          <p:nvPr/>
        </p:nvSpPr>
        <p:spPr bwMode="auto">
          <a:xfrm>
            <a:off x="177974" y="1726979"/>
            <a:ext cx="142957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814739057"/>
              </p:ext>
            </p:extLst>
          </p:nvPr>
        </p:nvGraphicFramePr>
        <p:xfrm>
          <a:off x="177974" y="2055938"/>
          <a:ext cx="7427362" cy="1828800"/>
        </p:xfrm>
        <a:graphic>
          <a:graphicData uri="http://schemas.openxmlformats.org/drawingml/2006/table">
            <a:tbl>
              <a:tblPr/>
              <a:tblGrid>
                <a:gridCol w="3600128"/>
                <a:gridCol w="1728750"/>
                <a:gridCol w="2098484"/>
              </a:tblGrid>
              <a:tr h="0">
                <a:tc>
                  <a:txBody>
                    <a:bodyPr/>
                    <a:lstStyle/>
                    <a:p>
                      <a:pPr algn="ctr"/>
                      <a:r>
                        <a:rPr lang="en-US" dirty="0" err="1">
                          <a:solidFill>
                            <a:srgbClr val="292929"/>
                          </a:solidFill>
                          <a:effectLst/>
                        </a:rPr>
                        <a:t>user_id</a:t>
                      </a:r>
                      <a:endParaRPr lang="en-US" dirty="0">
                        <a:solidFill>
                          <a:srgbClr val="292929"/>
                        </a:solidFill>
                        <a:effectLst/>
                      </a:endParaRP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number_of_pairs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a:solidFill>
                            <a:srgbClr val="292929"/>
                          </a:solidFill>
                          <a:effectLst/>
                        </a:rPr>
                        <a:t>address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0">
                <a:tc>
                  <a:txBody>
                    <a:bodyPr/>
                    <a:lstStyle/>
                    <a:p>
                      <a:pPr algn="ctr"/>
                      <a:r>
                        <a:rPr lang="en-US">
                          <a:solidFill>
                            <a:srgbClr val="525252"/>
                          </a:solidFill>
                          <a:effectLst/>
                        </a:rPr>
                        <a:t>d8addd87-3217-4429-9a01-d56d68111da7</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5 pairs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145 New York 9a</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a:solidFill>
                            <a:srgbClr val="525252"/>
                          </a:solidFill>
                          <a:effectLst/>
                        </a:rPr>
                        <a:t>f52b07c8-abe4-4f4a-9d39-ba9fc9a184cc</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5 pairs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383 Madison Ave</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a:solidFill>
                            <a:srgbClr val="525252"/>
                          </a:solidFill>
                          <a:effectLst/>
                        </a:rPr>
                        <a:t>8ba0d2d5-1a31-403e-9fa5-79540f8477f9</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5 pairs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287 Pell St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a:solidFill>
                            <a:srgbClr val="525252"/>
                          </a:solidFill>
                          <a:effectLst/>
                        </a:rPr>
                        <a:t>4e71850e-8bbf-4e6b-accc-49a7bb46c586</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3 pairs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347 Madison Square N</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0">
                <a:tc>
                  <a:txBody>
                    <a:bodyPr/>
                    <a:lstStyle/>
                    <a:p>
                      <a:pPr algn="ctr"/>
                      <a:r>
                        <a:rPr lang="en-US">
                          <a:solidFill>
                            <a:srgbClr val="525252"/>
                          </a:solidFill>
                          <a:effectLst/>
                        </a:rPr>
                        <a:t>3bc8f97f-2336-4dab-bd86-e391609dab97</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a:solidFill>
                            <a:srgbClr val="525252"/>
                          </a:solidFill>
                          <a:effectLst/>
                        </a:rPr>
                        <a:t>5 pairs</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dirty="0">
                          <a:solidFill>
                            <a:srgbClr val="525252"/>
                          </a:solidFill>
                          <a:effectLst/>
                        </a:rPr>
                        <a:t>182 Cornelia St</a:t>
                      </a:r>
                    </a:p>
                  </a:txBody>
                  <a:tcPr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2695567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Purchase Table</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7605336" y="1201325"/>
            <a:ext cx="1444663" cy="3399768"/>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SELECT *</a:t>
            </a:r>
          </a:p>
          <a:p>
            <a:pPr lvl="0">
              <a:buSzPts val="900"/>
            </a:pPr>
            <a:r>
              <a:rPr lang="en-US" sz="900" dirty="0" smtClean="0">
                <a:latin typeface="Courier New"/>
                <a:ea typeface="Courier New"/>
                <a:cs typeface="Courier New"/>
                <a:sym typeface="Courier New"/>
              </a:rPr>
              <a:t>FROM </a:t>
            </a:r>
            <a:r>
              <a:rPr lang="en-US" sz="900" dirty="0">
                <a:latin typeface="Courier New"/>
                <a:ea typeface="Courier New"/>
                <a:cs typeface="Courier New"/>
                <a:sym typeface="Courier New"/>
              </a:rPr>
              <a:t>purchase</a:t>
            </a:r>
          </a:p>
          <a:p>
            <a:pPr lvl="0">
              <a:buSzPts val="900"/>
            </a:pPr>
            <a:r>
              <a:rPr lang="en-US" sz="900" dirty="0" smtClean="0">
                <a:latin typeface="Courier New"/>
                <a:ea typeface="Courier New"/>
                <a:cs typeface="Courier New"/>
                <a:sym typeface="Courier New"/>
              </a:rPr>
              <a:t>LIMIT </a:t>
            </a:r>
            <a:r>
              <a:rPr lang="en-US" sz="900" dirty="0">
                <a:latin typeface="Courier New"/>
                <a:ea typeface="Courier New"/>
                <a:cs typeface="Courier New"/>
                <a:sym typeface="Courier New"/>
              </a:rPr>
              <a:t>5; </a:t>
            </a:r>
          </a:p>
          <a:p>
            <a:pPr lvl="0">
              <a:buSzPts val="900"/>
            </a:pPr>
            <a:r>
              <a:rPr lang="en-US" sz="900" dirty="0" smtClean="0">
                <a:latin typeface="Courier New"/>
                <a:ea typeface="Courier New"/>
                <a:cs typeface="Courier New"/>
                <a:sym typeface="Courier New"/>
              </a:rPr>
              <a:t> </a:t>
            </a:r>
            <a:endParaRPr lang="en-US"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 </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4" y="1201325"/>
            <a:ext cx="7427362" cy="84060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Here is a sample of 5 rows from the purchase table, breaking down information on each purchase made which can be aggregated to help understand purchasing trends.</a:t>
            </a:r>
            <a:endParaRPr sz="1200" b="0" i="0" u="none" strike="noStrike" cap="none" dirty="0">
              <a:solidFill>
                <a:srgbClr val="000000"/>
              </a:solidFill>
              <a:latin typeface="Roboto"/>
              <a:ea typeface="Roboto"/>
              <a:cs typeface="Roboto"/>
              <a:sym typeface="Roboto"/>
            </a:endParaRPr>
          </a:p>
        </p:txBody>
      </p:sp>
      <p:graphicFrame>
        <p:nvGraphicFramePr>
          <p:cNvPr id="5" name="Table 4"/>
          <p:cNvGraphicFramePr>
            <a:graphicFrameLocks noGrp="1"/>
          </p:cNvGraphicFramePr>
          <p:nvPr/>
        </p:nvGraphicFramePr>
        <p:xfrm>
          <a:off x="177974" y="2057183"/>
          <a:ext cx="7427362" cy="2543910"/>
        </p:xfrm>
        <a:graphic>
          <a:graphicData uri="http://schemas.openxmlformats.org/drawingml/2006/table">
            <a:tbl>
              <a:tblPr/>
              <a:tblGrid>
                <a:gridCol w="2770302"/>
                <a:gridCol w="822251"/>
                <a:gridCol w="1049079"/>
                <a:gridCol w="992372"/>
                <a:gridCol w="1013637"/>
                <a:gridCol w="779721"/>
              </a:tblGrid>
              <a:tr h="426764">
                <a:tc>
                  <a:txBody>
                    <a:bodyPr/>
                    <a:lstStyle/>
                    <a:p>
                      <a:pPr algn="ctr"/>
                      <a:r>
                        <a:rPr lang="en-US" sz="1100" dirty="0" err="1">
                          <a:solidFill>
                            <a:srgbClr val="292929"/>
                          </a:solidFill>
                          <a:effectLst/>
                        </a:rPr>
                        <a:t>user_id</a:t>
                      </a:r>
                      <a:endParaRPr lang="en-US" sz="1100" dirty="0">
                        <a:solidFill>
                          <a:srgbClr val="292929"/>
                        </a:solidFill>
                        <a:effectLst/>
                      </a:endParaRP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a:solidFill>
                            <a:srgbClr val="292929"/>
                          </a:solidFill>
                          <a:effectLst/>
                        </a:rPr>
                        <a:t>product_id</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a:solidFill>
                            <a:srgbClr val="292929"/>
                          </a:solidFill>
                          <a:effectLst/>
                        </a:rPr>
                        <a:t>style</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a:solidFill>
                            <a:srgbClr val="292929"/>
                          </a:solidFill>
                          <a:effectLst/>
                        </a:rPr>
                        <a:t>model_name</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a:solidFill>
                            <a:srgbClr val="292929"/>
                          </a:solidFill>
                          <a:effectLst/>
                        </a:rPr>
                        <a:t>color</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en-US" sz="1100" dirty="0">
                          <a:solidFill>
                            <a:srgbClr val="292929"/>
                          </a:solidFill>
                          <a:effectLst/>
                        </a:rPr>
                        <a:t>price</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r>
              <a:tr h="426764">
                <a:tc>
                  <a:txBody>
                    <a:bodyPr/>
                    <a:lstStyle/>
                    <a:p>
                      <a:pPr algn="ctr"/>
                      <a:r>
                        <a:rPr lang="en-US" sz="1100" dirty="0">
                          <a:solidFill>
                            <a:srgbClr val="525252"/>
                          </a:solidFill>
                          <a:effectLst/>
                        </a:rPr>
                        <a:t>00a9dd17-36c8-430c-9d76-df49d4197dcf</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8</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Women's Styles</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Lucy</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Jet Black</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150</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426764">
                <a:tc>
                  <a:txBody>
                    <a:bodyPr/>
                    <a:lstStyle/>
                    <a:p>
                      <a:pPr algn="ctr"/>
                      <a:r>
                        <a:rPr lang="en-US" sz="1100">
                          <a:solidFill>
                            <a:srgbClr val="525252"/>
                          </a:solidFill>
                          <a:effectLst/>
                        </a:rPr>
                        <a:t>00e15fe0-c86f-4818-9c63-3422211baa97</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7</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Women's Styles</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Lucy</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Elderflower Crystal</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150</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426764">
                <a:tc>
                  <a:txBody>
                    <a:bodyPr/>
                    <a:lstStyle/>
                    <a:p>
                      <a:pPr algn="ctr"/>
                      <a:r>
                        <a:rPr lang="en-US" sz="1100">
                          <a:solidFill>
                            <a:srgbClr val="525252"/>
                          </a:solidFill>
                          <a:effectLst/>
                        </a:rPr>
                        <a:t>017506f7-aba1-4b9d-8b7b-f4426e71b8ca</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4</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Men's Styles</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Dawes</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Jet Black</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150</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302291">
                <a:tc>
                  <a:txBody>
                    <a:bodyPr/>
                    <a:lstStyle/>
                    <a:p>
                      <a:pPr algn="ctr"/>
                      <a:r>
                        <a:rPr lang="en-US" sz="1100">
                          <a:solidFill>
                            <a:srgbClr val="525252"/>
                          </a:solidFill>
                          <a:effectLst/>
                        </a:rPr>
                        <a:t>0176bfb3-9c51-4b1c-b593-87edab3c54cb</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10</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Women's Styles</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Eugene Narrow</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Rosewood Tortoise</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95</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r h="426764">
                <a:tc>
                  <a:txBody>
                    <a:bodyPr/>
                    <a:lstStyle/>
                    <a:p>
                      <a:pPr algn="ctr"/>
                      <a:r>
                        <a:rPr lang="en-US" sz="1100">
                          <a:solidFill>
                            <a:srgbClr val="525252"/>
                          </a:solidFill>
                          <a:effectLst/>
                        </a:rPr>
                        <a:t>01fdf106-f73c-4d3f-a036-2f3e2ab1ce06</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8</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Women's Styles</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Lucy</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a:solidFill>
                            <a:srgbClr val="525252"/>
                          </a:solidFill>
                          <a:effectLst/>
                        </a:rPr>
                        <a:t>Jet Black</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1100" dirty="0">
                          <a:solidFill>
                            <a:srgbClr val="525252"/>
                          </a:solidFill>
                          <a:effectLst/>
                        </a:rPr>
                        <a:t>150</a:t>
                      </a:r>
                    </a:p>
                  </a:txBody>
                  <a:tcPr marL="74809" marR="74809" marT="37405" marB="37405"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r>
            </a:tbl>
          </a:graphicData>
        </a:graphic>
      </p:graphicFrame>
      <p:sp>
        <p:nvSpPr>
          <p:cNvPr id="6" name="Rectangle 1"/>
          <p:cNvSpPr>
            <a:spLocks noChangeArrowheads="1"/>
          </p:cNvSpPr>
          <p:nvPr/>
        </p:nvSpPr>
        <p:spPr bwMode="auto">
          <a:xfrm>
            <a:off x="177974" y="1726979"/>
            <a:ext cx="142957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8878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smtClean="0">
                <a:solidFill>
                  <a:schemeClr val="lt1"/>
                </a:solidFill>
                <a:latin typeface="Roboto Black"/>
                <a:ea typeface="Roboto Black"/>
                <a:cs typeface="Roboto Black"/>
                <a:sym typeface="Roboto Black"/>
              </a:rPr>
              <a:t>Quiz Funnel</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858401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Quiz Funnel</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6215170" y="1201325"/>
            <a:ext cx="2834830" cy="3746400"/>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SELECT question,</a:t>
            </a:r>
          </a:p>
          <a:p>
            <a:pPr lvl="0">
              <a:buSzPts val="900"/>
            </a:pPr>
            <a:r>
              <a:rPr lang="en-US" sz="900" dirty="0">
                <a:latin typeface="Courier New"/>
                <a:ea typeface="Courier New"/>
                <a:cs typeface="Courier New"/>
                <a:sym typeface="Courier New"/>
              </a:rPr>
              <a:t>   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 of respondents'</a:t>
            </a:r>
          </a:p>
          <a:p>
            <a:pPr lvl="0">
              <a:buSzPts val="900"/>
            </a:pPr>
            <a:r>
              <a:rPr lang="en-US" sz="900" dirty="0" smtClean="0">
                <a:latin typeface="Courier New"/>
                <a:ea typeface="Courier New"/>
                <a:cs typeface="Courier New"/>
                <a:sym typeface="Courier New"/>
              </a:rPr>
              <a:t>FROM </a:t>
            </a:r>
            <a:r>
              <a:rPr lang="en-US" sz="900" dirty="0">
                <a:latin typeface="Courier New"/>
                <a:ea typeface="Courier New"/>
                <a:cs typeface="Courier New"/>
                <a:sym typeface="Courier New"/>
              </a:rPr>
              <a:t>survey</a:t>
            </a:r>
          </a:p>
          <a:p>
            <a:pPr lvl="0">
              <a:buSzPts val="900"/>
            </a:pPr>
            <a:r>
              <a:rPr lang="en-US" sz="900" dirty="0" smtClean="0">
                <a:latin typeface="Courier New"/>
                <a:ea typeface="Courier New"/>
                <a:cs typeface="Courier New"/>
                <a:sym typeface="Courier New"/>
              </a:rPr>
              <a:t>GROUP </a:t>
            </a:r>
            <a:r>
              <a:rPr lang="en-US" sz="900" dirty="0">
                <a:latin typeface="Courier New"/>
                <a:ea typeface="Courier New"/>
                <a:cs typeface="Courier New"/>
                <a:sym typeface="Courier New"/>
              </a:rPr>
              <a:t>BY 1;</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4"/>
            <a:ext cx="5984224" cy="136999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100" dirty="0" smtClean="0">
                <a:latin typeface="Roboto"/>
                <a:ea typeface="Roboto"/>
                <a:cs typeface="Roboto"/>
                <a:sym typeface="Roboto"/>
              </a:rPr>
              <a:t>Analyzing the survey data, we see that most users responded to the first two questions (with 100% and 95% response rates, respectively), but there was a drop off for questions about shape and color preference, with 76% and 72.2% responding, respectively, perhaps indicative of indecisiveness (which might be an area of further exploration). There was an even bigger drop off (only a 54% response rate) in the question asking about last eye exam. Perhaps this question was viewed as increasingly personal in nature or made users self conscious about answering if it had been a long time.  This too is something that could be investigated further.</a:t>
            </a:r>
            <a:endParaRPr sz="1100" b="0" i="0" u="none" strike="noStrike" cap="none" dirty="0">
              <a:solidFill>
                <a:srgbClr val="000000"/>
              </a:solidFill>
              <a:latin typeface="Roboto"/>
              <a:ea typeface="Roboto"/>
              <a:cs typeface="Roboto"/>
              <a:sym typeface="Roboto"/>
            </a:endParaRPr>
          </a:p>
        </p:txBody>
      </p:sp>
      <p:graphicFrame>
        <p:nvGraphicFramePr>
          <p:cNvPr id="2" name="Table 1"/>
          <p:cNvGraphicFramePr>
            <a:graphicFrameLocks noGrp="1"/>
          </p:cNvGraphicFramePr>
          <p:nvPr>
            <p:extLst>
              <p:ext uri="{D42A27DB-BD31-4B8C-83A1-F6EECF244321}">
                <p14:modId xmlns:p14="http://schemas.microsoft.com/office/powerpoint/2010/main" val="3461759005"/>
              </p:ext>
            </p:extLst>
          </p:nvPr>
        </p:nvGraphicFramePr>
        <p:xfrm>
          <a:off x="177975" y="2708824"/>
          <a:ext cx="5984225" cy="2238902"/>
        </p:xfrm>
        <a:graphic>
          <a:graphicData uri="http://schemas.openxmlformats.org/drawingml/2006/table">
            <a:tbl>
              <a:tblPr>
                <a:tableStyleId>{41C52BF7-F10D-42DD-8479-FF2DDF1A0279}</a:tableStyleId>
              </a:tblPr>
              <a:tblGrid>
                <a:gridCol w="2806555"/>
                <a:gridCol w="1554043"/>
                <a:gridCol w="1623627"/>
              </a:tblGrid>
              <a:tr h="305861">
                <a:tc>
                  <a:txBody>
                    <a:bodyPr/>
                    <a:lstStyle/>
                    <a:p>
                      <a:pPr algn="ctr" fontAlgn="ctr"/>
                      <a:r>
                        <a:rPr lang="en-US" sz="800" u="none" strike="noStrike" dirty="0">
                          <a:effectLst/>
                        </a:rPr>
                        <a:t>question</a:t>
                      </a:r>
                      <a:endParaRPr lang="en-US" sz="800" b="1" i="0" u="none" strike="noStrike" dirty="0">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 of respondents</a:t>
                      </a:r>
                      <a:endParaRPr lang="en-US" sz="800" b="1" i="0" u="none" strike="noStrike">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 of respondents</a:t>
                      </a:r>
                      <a:endParaRPr lang="en-US" sz="800" b="1" i="0" u="none" strike="noStrike">
                        <a:solidFill>
                          <a:srgbClr val="292929"/>
                        </a:solidFill>
                        <a:effectLst/>
                        <a:latin typeface="Segoe UI" panose="020B0502040204020203" pitchFamily="34" charset="0"/>
                      </a:endParaRPr>
                    </a:p>
                  </a:txBody>
                  <a:tcPr marL="7620" marR="7620" marT="7620" marB="0" anchor="ctr"/>
                </a:tc>
              </a:tr>
              <a:tr h="305861">
                <a:tc>
                  <a:txBody>
                    <a:bodyPr/>
                    <a:lstStyle/>
                    <a:p>
                      <a:pPr algn="ctr" fontAlgn="ctr"/>
                      <a:r>
                        <a:rPr lang="en-US" sz="800" u="none" strike="noStrike">
                          <a:effectLst/>
                        </a:rPr>
                        <a:t>1. What are you looking for?</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500</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100.0%</a:t>
                      </a:r>
                      <a:endParaRPr lang="en-US" sz="800" b="0" i="0" u="none" strike="noStrike">
                        <a:solidFill>
                          <a:srgbClr val="525252"/>
                        </a:solidFill>
                        <a:effectLst/>
                        <a:latin typeface="Segoe UI" panose="020B0502040204020203" pitchFamily="34" charset="0"/>
                      </a:endParaRPr>
                    </a:p>
                  </a:txBody>
                  <a:tcPr marL="7620" marR="7620" marT="7620" marB="0" anchor="ctr"/>
                </a:tc>
              </a:tr>
              <a:tr h="305861">
                <a:tc>
                  <a:txBody>
                    <a:bodyPr/>
                    <a:lstStyle/>
                    <a:p>
                      <a:pPr algn="ctr" fontAlgn="ctr"/>
                      <a:r>
                        <a:rPr lang="en-US" sz="800" u="none" strike="noStrike">
                          <a:effectLst/>
                        </a:rPr>
                        <a:t>2. What's your fit?</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475</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95.0%</a:t>
                      </a:r>
                      <a:endParaRPr lang="en-US" sz="800" b="0" i="0" u="none" strike="noStrike">
                        <a:solidFill>
                          <a:srgbClr val="525252"/>
                        </a:solidFill>
                        <a:effectLst/>
                        <a:latin typeface="Segoe UI" panose="020B0502040204020203" pitchFamily="34" charset="0"/>
                      </a:endParaRPr>
                    </a:p>
                  </a:txBody>
                  <a:tcPr marL="7620" marR="7620" marT="7620" marB="0" anchor="ctr"/>
                </a:tc>
              </a:tr>
              <a:tr h="305861">
                <a:tc>
                  <a:txBody>
                    <a:bodyPr/>
                    <a:lstStyle/>
                    <a:p>
                      <a:pPr algn="ctr" fontAlgn="ctr"/>
                      <a:r>
                        <a:rPr lang="en-US" sz="800" u="none" strike="noStrike">
                          <a:effectLst/>
                        </a:rPr>
                        <a:t>3. Which shapes do you like?</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380</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76.0%</a:t>
                      </a:r>
                      <a:endParaRPr lang="en-US" sz="800" b="0" i="0" u="none" strike="noStrike">
                        <a:solidFill>
                          <a:srgbClr val="525252"/>
                        </a:solidFill>
                        <a:effectLst/>
                        <a:latin typeface="Segoe UI" panose="020B0502040204020203" pitchFamily="34" charset="0"/>
                      </a:endParaRPr>
                    </a:p>
                  </a:txBody>
                  <a:tcPr marL="7620" marR="7620" marT="7620" marB="0" anchor="ctr"/>
                </a:tc>
              </a:tr>
              <a:tr h="305861">
                <a:tc>
                  <a:txBody>
                    <a:bodyPr/>
                    <a:lstStyle/>
                    <a:p>
                      <a:pPr algn="ctr" fontAlgn="ctr"/>
                      <a:r>
                        <a:rPr lang="en-US" sz="800" u="none" strike="noStrike">
                          <a:effectLst/>
                        </a:rPr>
                        <a:t>4. Which colors do you like?</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361</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72.2%</a:t>
                      </a:r>
                      <a:endParaRPr lang="en-US" sz="800" b="0" i="0" u="none" strike="noStrike">
                        <a:solidFill>
                          <a:srgbClr val="525252"/>
                        </a:solidFill>
                        <a:effectLst/>
                        <a:latin typeface="Segoe UI" panose="020B0502040204020203" pitchFamily="34" charset="0"/>
                      </a:endParaRPr>
                    </a:p>
                  </a:txBody>
                  <a:tcPr marL="7620" marR="7620" marT="7620" marB="0" anchor="ctr"/>
                </a:tc>
              </a:tr>
              <a:tr h="403736">
                <a:tc>
                  <a:txBody>
                    <a:bodyPr/>
                    <a:lstStyle/>
                    <a:p>
                      <a:pPr algn="ctr" fontAlgn="ctr"/>
                      <a:r>
                        <a:rPr lang="en-US" sz="800" u="none" strike="noStrike">
                          <a:effectLst/>
                        </a:rPr>
                        <a:t>5. When was your last eye exam?</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270</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54.0%</a:t>
                      </a:r>
                      <a:endParaRPr lang="en-US" sz="800" b="0" i="0" u="none" strike="noStrike">
                        <a:solidFill>
                          <a:srgbClr val="525252"/>
                        </a:solidFill>
                        <a:effectLst/>
                        <a:latin typeface="Segoe UI" panose="020B0502040204020203" pitchFamily="34" charset="0"/>
                      </a:endParaRPr>
                    </a:p>
                  </a:txBody>
                  <a:tcPr marL="7620" marR="7620" marT="7620" marB="0" anchor="ctr"/>
                </a:tc>
              </a:tr>
              <a:tr h="305861">
                <a:tc>
                  <a:txBody>
                    <a:bodyPr/>
                    <a:lstStyle/>
                    <a:p>
                      <a:pPr algn="ctr" fontAlgn="ctr"/>
                      <a:r>
                        <a:rPr lang="en-US" sz="800" u="none" strike="noStrike" dirty="0">
                          <a:effectLst/>
                        </a:rPr>
                        <a:t>Total</a:t>
                      </a:r>
                      <a:endParaRPr lang="en-US" sz="800" b="0" i="0" u="none" strike="noStrike" dirty="0">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500</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dirty="0">
                          <a:effectLst/>
                        </a:rPr>
                        <a:t>100.0%</a:t>
                      </a:r>
                      <a:endParaRPr lang="en-US" sz="800" b="0" i="0" u="none" strike="noStrike" dirty="0">
                        <a:solidFill>
                          <a:srgbClr val="525252"/>
                        </a:solidFill>
                        <a:effectLst/>
                        <a:latin typeface="Segoe UI" panose="020B0502040204020203" pitchFamily="34" charset="0"/>
                      </a:endParaRPr>
                    </a:p>
                  </a:txBody>
                  <a:tcPr marL="7620" marR="7620" marT="7620" marB="0" anchor="ctr"/>
                </a:tc>
              </a:tr>
            </a:tbl>
          </a:graphicData>
        </a:graphic>
      </p:graphicFrame>
    </p:spTree>
    <p:extLst>
      <p:ext uri="{BB962C8B-B14F-4D97-AF65-F5344CB8AC3E}">
        <p14:creationId xmlns:p14="http://schemas.microsoft.com/office/powerpoint/2010/main" val="30461048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1707</Words>
  <Application>Microsoft Office PowerPoint</Application>
  <PresentationFormat>On-screen Show (16:9)</PresentationFormat>
  <Paragraphs>384</Paragraphs>
  <Slides>15</Slides>
  <Notes>15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15</vt:i4>
      </vt:variant>
    </vt:vector>
  </HeadingPairs>
  <TitlesOfParts>
    <vt:vector size="25" baseType="lpstr">
      <vt:lpstr>Arial</vt:lpstr>
      <vt:lpstr>Courier New</vt:lpstr>
      <vt:lpstr>Dosis</vt:lpstr>
      <vt:lpstr>Segoe UI</vt:lpstr>
      <vt:lpstr>Roboto Black</vt:lpstr>
      <vt:lpstr>Roboto</vt:lpstr>
      <vt:lpstr>Roboto Thin</vt:lpstr>
      <vt:lpstr>Simple Light</vt:lpstr>
      <vt:lpstr>Simple Light</vt:lpstr>
      <vt:lpstr>Simple Light</vt:lpstr>
      <vt:lpstr>PowerPoint Presentation</vt:lpstr>
      <vt:lpstr>Example 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Johnstone</dc:creator>
  <cp:lastModifiedBy>Brent</cp:lastModifiedBy>
  <cp:revision>14</cp:revision>
  <dcterms:modified xsi:type="dcterms:W3CDTF">2018-08-01T04:04:46Z</dcterms:modified>
</cp:coreProperties>
</file>